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4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2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0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6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1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5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5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4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iratescove.us/2008/12/03/hows-the-agw-going-ask-the-snow-lion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ntarte.com/2014/08/5-questions-every-teacher-should-ask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2E6176-DFFC-4E71-BB25-DAA3A6623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857251"/>
            <a:ext cx="4581525" cy="20764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Amasis MT Pro Black" panose="02040A04050005020304" pitchFamily="18" charset="0"/>
              </a:rPr>
              <a:t>ZONE AND REGION CHAIRPERSONS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6BAAB4D-0C7E-4500-BF77-D6F10660D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2999975"/>
            <a:ext cx="4454563" cy="3176988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spcBef>
                <a:spcPts val="0"/>
              </a:spcBef>
            </a:pPr>
            <a:endParaRPr lang="en-US" b="1" dirty="0">
              <a:solidFill>
                <a:schemeClr val="accent2">
                  <a:lumMod val="75000"/>
                  <a:alpha val="60000"/>
                </a:schemeClr>
              </a:solidFill>
              <a:latin typeface="Amasis MT Pro Black" panose="02040A04050005020304" pitchFamily="18" charset="0"/>
            </a:endParaRPr>
          </a:p>
          <a:p>
            <a:pPr algn="l">
              <a:spcBef>
                <a:spcPts val="0"/>
              </a:spcBef>
            </a:pPr>
            <a:endParaRPr lang="en-US" b="1" dirty="0">
              <a:solidFill>
                <a:schemeClr val="accent2">
                  <a:lumMod val="75000"/>
                  <a:alpha val="60000"/>
                </a:schemeClr>
              </a:solidFill>
              <a:latin typeface="Amasis MT Pro Black" panose="02040A04050005020304" pitchFamily="18" charset="0"/>
            </a:endParaRPr>
          </a:p>
          <a:p>
            <a:pPr algn="l">
              <a:spcBef>
                <a:spcPts val="0"/>
              </a:spcBef>
            </a:pPr>
            <a:endParaRPr lang="en-US" b="1" dirty="0">
              <a:solidFill>
                <a:schemeClr val="accent2">
                  <a:lumMod val="75000"/>
                  <a:alpha val="60000"/>
                </a:schemeClr>
              </a:solidFill>
              <a:latin typeface="Amasis MT Pro Black" panose="02040A040500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b="1" dirty="0">
                <a:solidFill>
                  <a:schemeClr val="accent2">
                    <a:lumMod val="75000"/>
                    <a:alpha val="60000"/>
                  </a:schemeClr>
                </a:solidFill>
                <a:latin typeface="Amasis MT Pro Black" panose="02040A04050005020304" pitchFamily="18" charset="0"/>
              </a:rPr>
              <a:t>Presented By:</a:t>
            </a:r>
          </a:p>
          <a:p>
            <a:pPr algn="l">
              <a:spcBef>
                <a:spcPts val="0"/>
              </a:spcBef>
            </a:pPr>
            <a:r>
              <a:rPr lang="en-US" b="1" dirty="0">
                <a:solidFill>
                  <a:schemeClr val="accent2">
                    <a:lumMod val="75000"/>
                    <a:alpha val="60000"/>
                  </a:schemeClr>
                </a:solidFill>
                <a:latin typeface="Amasis MT Pro Black" panose="02040A04050005020304" pitchFamily="18" charset="0"/>
              </a:rPr>
              <a:t>IPCC Lydia Houser</a:t>
            </a:r>
          </a:p>
          <a:p>
            <a:pPr algn="l">
              <a:spcBef>
                <a:spcPts val="0"/>
              </a:spcBef>
            </a:pPr>
            <a:r>
              <a:rPr lang="en-US" b="1" dirty="0">
                <a:solidFill>
                  <a:schemeClr val="accent2">
                    <a:lumMod val="75000"/>
                    <a:alpha val="60000"/>
                  </a:schemeClr>
                </a:solidFill>
                <a:latin typeface="Amasis MT Pro Black" panose="02040A04050005020304" pitchFamily="18" charset="0"/>
              </a:rPr>
              <a:t>(937) 609-6594</a:t>
            </a:r>
          </a:p>
          <a:p>
            <a:pPr algn="l">
              <a:spcBef>
                <a:spcPts val="0"/>
              </a:spcBef>
            </a:pPr>
            <a:r>
              <a:rPr lang="en-US" b="1" dirty="0">
                <a:solidFill>
                  <a:schemeClr val="accent2">
                    <a:lumMod val="75000"/>
                    <a:alpha val="60000"/>
                  </a:schemeClr>
                </a:solidFill>
                <a:latin typeface="Amasis MT Pro Black" panose="02040A04050005020304" pitchFamily="18" charset="0"/>
              </a:rPr>
              <a:t>LMHYOYO@AOL.COM</a:t>
            </a:r>
          </a:p>
        </p:txBody>
      </p:sp>
      <p:pic>
        <p:nvPicPr>
          <p:cNvPr id="7" name="Picture 6" descr="A group of lions walking in the snow&#10;&#10;Description automatically generated with medium confidence">
            <a:extLst>
              <a:ext uri="{FF2B5EF4-FFF2-40B4-BE49-F238E27FC236}">
                <a16:creationId xmlns:a16="http://schemas.microsoft.com/office/drawing/2014/main" id="{AAB594F4-6C44-4B1C-B8EA-80D6C5CA2DC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30893" y="1826611"/>
            <a:ext cx="5212062" cy="412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4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CF35-7764-4103-9E50-99CEC93C9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92185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705B-FA3F-4AC0-BB2C-507BB3810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316"/>
            <a:ext cx="10515600" cy="45074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Important role as a key district liaison in support of the clubs in your zone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Communicate with the club officers in your zone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There to support clubs and share the zone meeting dates and locations so clubs may also plan ahead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Lead the Zone meetings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Attend and publicize Club activities 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Be present, provide reports and participate at district Cabinet meetings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Encourage and invite the members of clubs in your zone to attend any or all of the major convention and learning events to build friendships and knowledge beyond their club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Link between the district and the clubs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Assist clubs in need, if asked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OH6 has two Regions; Regions Chairs support Zone Chairs and district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785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ADE1-773C-40EF-8A85-6ACE333B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masis MT Pro Black" panose="02040A04050005020304" pitchFamily="18" charset="0"/>
                <a:cs typeface="Aharoni" panose="02010803020104030203" pitchFamily="2" charset="-79"/>
              </a:rPr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C5651-33D5-4584-8E5C-E908F4D6D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Most zone meetings are scheduled on a quarterly basis</a:t>
            </a:r>
          </a:p>
          <a:p>
            <a:r>
              <a:rPr lang="en-US" sz="30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Tied to the dates of the district cabinet meetings to facilitate communication of time-sensitive information</a:t>
            </a:r>
          </a:p>
          <a:p>
            <a:r>
              <a:rPr lang="en-US" sz="30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Zone chairs conduct meetings; Region chair supports</a:t>
            </a:r>
          </a:p>
          <a:p>
            <a:r>
              <a:rPr lang="en-US" sz="30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Attend a club meeting for clubs in the Zone/Region</a:t>
            </a:r>
          </a:p>
          <a:p>
            <a:r>
              <a:rPr lang="en-US" sz="30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Report club info back to Cabinet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0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4C6A-B822-4D54-9740-BBDD4D8C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73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masis MT Pro Black" panose="02040A04050005020304" pitchFamily="18" charset="0"/>
                <a:cs typeface="Aharoni" panose="02010803020104030203" pitchFamily="2" charset="-79"/>
              </a:rPr>
              <a:t>UNDERSTANDING THE NEEDS OF THE CLUBS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FDD5B-5EB5-4110-AAC4-9A787CA1D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You help clubs achieve excellence in:</a:t>
            </a:r>
          </a:p>
          <a:p>
            <a:pPr lvl="1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Leadership development</a:t>
            </a:r>
          </a:p>
          <a:p>
            <a:pPr lvl="1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Membership growth</a:t>
            </a:r>
          </a:p>
          <a:p>
            <a:pPr lvl="1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Meaningful community service</a:t>
            </a:r>
          </a:p>
          <a:p>
            <a:pPr lvl="1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Fundraising efforts for LCIF</a:t>
            </a:r>
          </a:p>
          <a:p>
            <a:pPr lvl="1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Help strengthen struggling clubs</a:t>
            </a:r>
          </a:p>
        </p:txBody>
      </p:sp>
    </p:spTree>
    <p:extLst>
      <p:ext uri="{BB962C8B-B14F-4D97-AF65-F5344CB8AC3E}">
        <p14:creationId xmlns:p14="http://schemas.microsoft.com/office/powerpoint/2010/main" val="408105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3D1F-1032-4271-B294-E71D85CB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latin typeface="Amasis MT Pro Black" panose="02040A04050005020304" pitchFamily="18" charset="0"/>
              </a:rPr>
              <a:t>Region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C9BA5-52C1-46C4-9EEF-1F9F5E524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Region 1 Chair – PCC Lydia Houser</a:t>
            </a:r>
          </a:p>
          <a:p>
            <a:pPr lvl="1"/>
            <a:endParaRPr lang="en-US" b="1" dirty="0">
              <a:solidFill>
                <a:schemeClr val="tx1">
                  <a:alpha val="70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  <a:p>
            <a:pPr lvl="2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1 – Rob Brock</a:t>
            </a:r>
          </a:p>
          <a:p>
            <a:pPr lvl="3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Camden, Eaton-Lewisburg, Germantown, Oxford, West Alexandria</a:t>
            </a:r>
          </a:p>
          <a:p>
            <a:pPr lvl="2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2 – Vickie Moody</a:t>
            </a:r>
          </a:p>
          <a:p>
            <a:pPr lvl="3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Dayton, Mad River, W E Stebbins Leos, Miamisburg, Northmont, Northmont Leos, Vandalia, West Carrollton</a:t>
            </a:r>
          </a:p>
          <a:p>
            <a:pPr lvl="2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3 – Patrick Bookman</a:t>
            </a:r>
          </a:p>
          <a:p>
            <a:pPr lvl="3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Carlisle, Lebanon, Lebanon Leos, Madison, Mason, Monroe, Monroe Leos, Springboro, Waynesville</a:t>
            </a:r>
          </a:p>
          <a:p>
            <a:pPr lvl="2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4 - David </a:t>
            </a:r>
            <a:r>
              <a:rPr lang="en-US" b="1" dirty="0" err="1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Dennerll</a:t>
            </a:r>
            <a:endParaRPr lang="en-US" b="1" dirty="0">
              <a:solidFill>
                <a:schemeClr val="tx1">
                  <a:alpha val="70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  <a:p>
            <a:pPr lvl="3"/>
            <a:r>
              <a:rPr lang="en-US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Bethel, Cincinnati Host, Cincinnati Kenwood, Cincinnati Western Hills, Goshen, Northeastern, Northeastern Leos, Ross</a:t>
            </a:r>
          </a:p>
        </p:txBody>
      </p:sp>
    </p:spTree>
    <p:extLst>
      <p:ext uri="{BB962C8B-B14F-4D97-AF65-F5344CB8AC3E}">
        <p14:creationId xmlns:p14="http://schemas.microsoft.com/office/powerpoint/2010/main" val="177098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03B7-6CB0-4959-B22C-00002CDC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latin typeface="Amasis MT Pro Black" panose="02040A04050005020304" pitchFamily="18" charset="0"/>
              </a:rPr>
              <a:t>Region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3B5C4-0E98-48DE-ADC6-2BC5DF457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170363"/>
          </a:xfrm>
        </p:spPr>
        <p:txBody>
          <a:bodyPr>
            <a:normAutofit fontScale="62500" lnSpcReduction="20000"/>
          </a:bodyPr>
          <a:lstStyle/>
          <a:p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Region 2 Chair – Lion Beth </a:t>
            </a:r>
            <a:r>
              <a:rPr lang="en-US" sz="2600" b="1" dirty="0" err="1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Cauley</a:t>
            </a:r>
            <a:endParaRPr lang="en-US" sz="2600" b="1" dirty="0">
              <a:solidFill>
                <a:schemeClr val="tx1">
                  <a:alpha val="70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  <a:p>
            <a:endParaRPr lang="en-US" sz="2600" b="1" dirty="0">
              <a:solidFill>
                <a:schemeClr val="tx1">
                  <a:alpha val="70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  <a:p>
            <a:pPr lvl="1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5 – Brad King</a:t>
            </a:r>
          </a:p>
          <a:p>
            <a:pPr lvl="2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Beavercreek, Bellbrook, Fairborn, Fairborn Leos, Jamestown</a:t>
            </a:r>
          </a:p>
          <a:p>
            <a:pPr lvl="1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6 – Jerry Spahr</a:t>
            </a:r>
          </a:p>
          <a:p>
            <a:pPr lvl="2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Blanchester, Good Hope, Jeffersonville, New Holland, Port William, Sabina, Washington CH, Wilmington</a:t>
            </a:r>
          </a:p>
          <a:p>
            <a:pPr lvl="1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7 – Beatrice </a:t>
            </a:r>
            <a:r>
              <a:rPr lang="en-US" sz="2600" b="1" dirty="0" err="1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Fryman</a:t>
            </a:r>
            <a:endParaRPr lang="en-US" sz="2600" b="1" dirty="0">
              <a:solidFill>
                <a:schemeClr val="tx1">
                  <a:alpha val="70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  <a:p>
            <a:pPr lvl="2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Greenfield, Leesburg, Liberty Twp, Lynchburg, Martinsville, </a:t>
            </a:r>
            <a:r>
              <a:rPr lang="en-US" sz="2600" b="1" dirty="0" err="1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Mowrystown</a:t>
            </a:r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, White Oak Leos, New Vienna, Paint Valley</a:t>
            </a:r>
          </a:p>
          <a:p>
            <a:pPr lvl="1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8 – Donald </a:t>
            </a:r>
            <a:r>
              <a:rPr lang="en-US" sz="2600" b="1" dirty="0" err="1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Pursley</a:t>
            </a:r>
            <a:endParaRPr lang="en-US" sz="2600" b="1" dirty="0">
              <a:solidFill>
                <a:schemeClr val="tx1">
                  <a:alpha val="70000"/>
                </a:schemeClr>
              </a:solidFill>
              <a:latin typeface="Amasis MT Pro Black" panose="02040A04050005020304" pitchFamily="18" charset="0"/>
              <a:cs typeface="Aharoni" panose="02010803020104030203" pitchFamily="2" charset="-79"/>
            </a:endParaRPr>
          </a:p>
          <a:p>
            <a:pPr lvl="2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Georgetown, Manchester, Mt Orab, Ripley, Ripley Leos, Seaman, West Union</a:t>
            </a:r>
          </a:p>
          <a:p>
            <a:pPr lvl="1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ZONE 9 – Richard Young</a:t>
            </a:r>
          </a:p>
          <a:p>
            <a:pPr lvl="2"/>
            <a:r>
              <a:rPr lang="en-US" sz="2600" b="1" dirty="0">
                <a:solidFill>
                  <a:schemeClr val="tx1">
                    <a:alpha val="70000"/>
                  </a:schemeClr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Beaver, Chillicothe Evening, Zane Trace M.S. &amp; H. S. Leos, Frankfort, Minford, Piketon, Waverly, Waverly Leos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4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4833-8E24-4372-96E1-5334F094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masis MT Pro Black" panose="02040A04050005020304" pitchFamily="18" charset="0"/>
              </a:rPr>
              <a:t>REGION AND ZONE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80DC7-51B6-4E0D-9C38-18B683012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651"/>
            <a:ext cx="10515600" cy="385331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Major help for the district governor in providing them a link to the clubs</a:t>
            </a:r>
          </a:p>
          <a:p>
            <a:r>
              <a:rPr lang="en-US" sz="36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Here to help clubs and members</a:t>
            </a:r>
          </a:p>
          <a:p>
            <a:r>
              <a:rPr lang="en-US" sz="36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Information central contact</a:t>
            </a:r>
          </a:p>
          <a:p>
            <a:r>
              <a:rPr lang="en-US" sz="3600" b="1" dirty="0">
                <a:solidFill>
                  <a:schemeClr val="tx1">
                    <a:alpha val="7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Cheerleader</a:t>
            </a:r>
          </a:p>
        </p:txBody>
      </p:sp>
    </p:spTree>
    <p:extLst>
      <p:ext uri="{BB962C8B-B14F-4D97-AF65-F5344CB8AC3E}">
        <p14:creationId xmlns:p14="http://schemas.microsoft.com/office/powerpoint/2010/main" val="248772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2477EE-FBE5-4DB7-8438-DE1CAC61A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B0E521E-8528-4E92-8B8C-67ED5C5BD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437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018FD698-1059-467B-AB30-0E94C8D8DC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2695" r="1" b="31025"/>
          <a:stretch/>
        </p:blipFill>
        <p:spPr>
          <a:xfrm>
            <a:off x="-1" y="10"/>
            <a:ext cx="12185515" cy="6857990"/>
          </a:xfrm>
          <a:prstGeom prst="rect">
            <a:avLst/>
          </a:prstGeom>
        </p:spPr>
      </p:pic>
      <p:sp>
        <p:nvSpPr>
          <p:cNvPr id="13" name="Frame 12">
            <a:extLst>
              <a:ext uri="{FF2B5EF4-FFF2-40B4-BE49-F238E27FC236}">
                <a16:creationId xmlns:a16="http://schemas.microsoft.com/office/drawing/2014/main" id="{F097499C-1674-4A33-BAFD-70C190D38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437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19717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471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Amasis MT Pro Black</vt:lpstr>
      <vt:lpstr>Arial</vt:lpstr>
      <vt:lpstr>Avenir Next LT Pro</vt:lpstr>
      <vt:lpstr>Sabon Next LT</vt:lpstr>
      <vt:lpstr>Wingdings</vt:lpstr>
      <vt:lpstr>LuminousVTI</vt:lpstr>
      <vt:lpstr>ZONE AND REGION CHAIRPERSONS</vt:lpstr>
      <vt:lpstr>ROLES</vt:lpstr>
      <vt:lpstr>MEETINGS</vt:lpstr>
      <vt:lpstr>UNDERSTANDING THE NEEDS OF THE CLUBS</vt:lpstr>
      <vt:lpstr>Region 1</vt:lpstr>
      <vt:lpstr>Region 2</vt:lpstr>
      <vt:lpstr>REGION AND ZONE CHAIRS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ZONE AND REGION CHAIRPERSONS</dc:title>
  <dc:creator>Ric Houser</dc:creator>
  <cp:lastModifiedBy>Ray Byers</cp:lastModifiedBy>
  <cp:revision>13</cp:revision>
  <dcterms:created xsi:type="dcterms:W3CDTF">2021-11-06T16:35:32Z</dcterms:created>
  <dcterms:modified xsi:type="dcterms:W3CDTF">2021-12-09T18:39:19Z</dcterms:modified>
</cp:coreProperties>
</file>