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25"/>
  </p:notesMasterIdLst>
  <p:handoutMasterIdLst>
    <p:handoutMasterId r:id="rId26"/>
  </p:handoutMasterIdLst>
  <p:sldIdLst>
    <p:sldId id="257" r:id="rId2"/>
    <p:sldId id="290" r:id="rId3"/>
    <p:sldId id="291" r:id="rId4"/>
    <p:sldId id="292" r:id="rId5"/>
    <p:sldId id="293" r:id="rId6"/>
    <p:sldId id="294" r:id="rId7"/>
    <p:sldId id="295" r:id="rId8"/>
    <p:sldId id="258" r:id="rId9"/>
    <p:sldId id="259" r:id="rId10"/>
    <p:sldId id="261" r:id="rId11"/>
    <p:sldId id="262" r:id="rId12"/>
    <p:sldId id="263" r:id="rId13"/>
    <p:sldId id="264" r:id="rId14"/>
    <p:sldId id="265" r:id="rId15"/>
    <p:sldId id="266" r:id="rId16"/>
    <p:sldId id="267" r:id="rId17"/>
    <p:sldId id="268" r:id="rId18"/>
    <p:sldId id="285" r:id="rId19"/>
    <p:sldId id="287" r:id="rId20"/>
    <p:sldId id="288" r:id="rId21"/>
    <p:sldId id="289" r:id="rId22"/>
    <p:sldId id="284" r:id="rId23"/>
    <p:sldId id="286" r:id="rId2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 Houser" initials="RH" lastIdx="1" clrIdx="0">
    <p:extLst>
      <p:ext uri="{19B8F6BF-5375-455C-9EA6-DF929625EA0E}">
        <p15:presenceInfo xmlns:p15="http://schemas.microsoft.com/office/powerpoint/2012/main" userId="1212e73a797bed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33CC33"/>
    <a:srgbClr val="FF6600"/>
    <a:srgbClr val="0000FF"/>
    <a:srgbClr val="9900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5" autoAdjust="0"/>
    <p:restoredTop sz="62931" autoAdjust="0"/>
  </p:normalViewPr>
  <p:slideViewPr>
    <p:cSldViewPr>
      <p:cViewPr varScale="1">
        <p:scale>
          <a:sx n="56" d="100"/>
          <a:sy n="56" d="100"/>
        </p:scale>
        <p:origin x="231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24" y="48"/>
      </p:cViewPr>
      <p:guideLst>
        <p:guide orient="horz" pos="2956"/>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1"/>
            <a:ext cx="3078058" cy="469978"/>
          </a:xfrm>
          <a:prstGeom prst="rect">
            <a:avLst/>
          </a:prstGeom>
          <a:noFill/>
          <a:ln w="9525">
            <a:noFill/>
            <a:miter lim="800000"/>
            <a:headEnd/>
            <a:tailEnd/>
          </a:ln>
          <a:effectLst/>
        </p:spPr>
        <p:txBody>
          <a:bodyPr vert="horz" wrap="square" lIns="94224" tIns="47112" rIns="94224" bIns="47112" numCol="1" anchor="t" anchorCtr="0" compatLnSpc="1">
            <a:prstTxWarp prst="textNoShape">
              <a:avLst/>
            </a:prstTxWarp>
          </a:bodyPr>
          <a:lstStyle>
            <a:lvl1pPr defTabSz="942652" eaLnBrk="1" hangingPunct="1">
              <a:defRPr sz="1200">
                <a:latin typeface="Arial" charset="0"/>
              </a:defRPr>
            </a:lvl1pPr>
          </a:lstStyle>
          <a:p>
            <a:pPr>
              <a:defRPr/>
            </a:pPr>
            <a:endParaRPr lang="en-US"/>
          </a:p>
        </p:txBody>
      </p:sp>
      <p:sp>
        <p:nvSpPr>
          <p:cNvPr id="67587" name="Rectangle 3"/>
          <p:cNvSpPr>
            <a:spLocks noGrp="1" noChangeArrowheads="1"/>
          </p:cNvSpPr>
          <p:nvPr>
            <p:ph type="dt" sz="quarter" idx="1"/>
          </p:nvPr>
        </p:nvSpPr>
        <p:spPr bwMode="auto">
          <a:xfrm>
            <a:off x="4022825" y="1"/>
            <a:ext cx="3078058" cy="469978"/>
          </a:xfrm>
          <a:prstGeom prst="rect">
            <a:avLst/>
          </a:prstGeom>
          <a:noFill/>
          <a:ln w="9525">
            <a:noFill/>
            <a:miter lim="800000"/>
            <a:headEnd/>
            <a:tailEnd/>
          </a:ln>
          <a:effectLst/>
        </p:spPr>
        <p:txBody>
          <a:bodyPr vert="horz" wrap="square" lIns="94224" tIns="47112" rIns="94224" bIns="47112" numCol="1" anchor="t" anchorCtr="0" compatLnSpc="1">
            <a:prstTxWarp prst="textNoShape">
              <a:avLst/>
            </a:prstTxWarp>
          </a:bodyPr>
          <a:lstStyle>
            <a:lvl1pPr algn="r" defTabSz="942652" eaLnBrk="1" hangingPunct="1">
              <a:defRPr sz="1200">
                <a:latin typeface="Arial" charset="0"/>
              </a:defRPr>
            </a:lvl1pPr>
          </a:lstStyle>
          <a:p>
            <a:pPr>
              <a:defRPr/>
            </a:pPr>
            <a:endParaRPr lang="en-US"/>
          </a:p>
        </p:txBody>
      </p:sp>
      <p:sp>
        <p:nvSpPr>
          <p:cNvPr id="67588" name="Rectangle 4"/>
          <p:cNvSpPr>
            <a:spLocks noGrp="1" noChangeArrowheads="1"/>
          </p:cNvSpPr>
          <p:nvPr>
            <p:ph type="ftr" sz="quarter" idx="2"/>
          </p:nvPr>
        </p:nvSpPr>
        <p:spPr bwMode="auto">
          <a:xfrm>
            <a:off x="0" y="8916916"/>
            <a:ext cx="3078058" cy="469977"/>
          </a:xfrm>
          <a:prstGeom prst="rect">
            <a:avLst/>
          </a:prstGeom>
          <a:noFill/>
          <a:ln w="9525">
            <a:noFill/>
            <a:miter lim="800000"/>
            <a:headEnd/>
            <a:tailEnd/>
          </a:ln>
          <a:effectLst/>
        </p:spPr>
        <p:txBody>
          <a:bodyPr vert="horz" wrap="square" lIns="94224" tIns="47112" rIns="94224" bIns="47112" numCol="1" anchor="b" anchorCtr="0" compatLnSpc="1">
            <a:prstTxWarp prst="textNoShape">
              <a:avLst/>
            </a:prstTxWarp>
          </a:bodyPr>
          <a:lstStyle>
            <a:lvl1pPr defTabSz="942652" eaLnBrk="1" hangingPunct="1">
              <a:defRPr sz="1200">
                <a:latin typeface="Arial" charset="0"/>
              </a:defRPr>
            </a:lvl1pPr>
          </a:lstStyle>
          <a:p>
            <a:pPr>
              <a:defRPr/>
            </a:pPr>
            <a:endParaRPr lang="en-US"/>
          </a:p>
        </p:txBody>
      </p:sp>
      <p:sp>
        <p:nvSpPr>
          <p:cNvPr id="67589" name="Rectangle 5"/>
          <p:cNvSpPr>
            <a:spLocks noGrp="1" noChangeArrowheads="1"/>
          </p:cNvSpPr>
          <p:nvPr>
            <p:ph type="sldNum" sz="quarter" idx="3"/>
          </p:nvPr>
        </p:nvSpPr>
        <p:spPr bwMode="auto">
          <a:xfrm>
            <a:off x="4022825" y="8916916"/>
            <a:ext cx="3078058" cy="469977"/>
          </a:xfrm>
          <a:prstGeom prst="rect">
            <a:avLst/>
          </a:prstGeom>
          <a:noFill/>
          <a:ln w="9525">
            <a:noFill/>
            <a:miter lim="800000"/>
            <a:headEnd/>
            <a:tailEnd/>
          </a:ln>
          <a:effectLst/>
        </p:spPr>
        <p:txBody>
          <a:bodyPr vert="horz" wrap="square" lIns="94224" tIns="47112" rIns="94224" bIns="47112" numCol="1" anchor="b" anchorCtr="0" compatLnSpc="1">
            <a:prstTxWarp prst="textNoShape">
              <a:avLst/>
            </a:prstTxWarp>
          </a:bodyPr>
          <a:lstStyle>
            <a:lvl1pPr algn="r" defTabSz="942652" eaLnBrk="1" hangingPunct="1">
              <a:defRPr sz="1200">
                <a:latin typeface="Arial" panose="020B0604020202020204" pitchFamily="34" charset="0"/>
              </a:defRPr>
            </a:lvl1pPr>
          </a:lstStyle>
          <a:p>
            <a:fld id="{C73FDB0F-30C4-44C2-BAC6-E551CA2D92DA}" type="slidenum">
              <a:rPr lang="en-US" altLang="en-US"/>
              <a:pPr/>
              <a:t>‹#›</a:t>
            </a:fld>
            <a:endParaRPr lang="en-US" altLang="en-US"/>
          </a:p>
        </p:txBody>
      </p:sp>
    </p:spTree>
    <p:extLst>
      <p:ext uri="{BB962C8B-B14F-4D97-AF65-F5344CB8AC3E}">
        <p14:creationId xmlns:p14="http://schemas.microsoft.com/office/powerpoint/2010/main" val="568045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1026"/>
          <p:cNvSpPr>
            <a:spLocks noGrp="1" noChangeArrowheads="1"/>
          </p:cNvSpPr>
          <p:nvPr>
            <p:ph type="hdr" sz="quarter"/>
          </p:nvPr>
        </p:nvSpPr>
        <p:spPr bwMode="auto">
          <a:xfrm>
            <a:off x="0" y="1"/>
            <a:ext cx="3078058" cy="469978"/>
          </a:xfrm>
          <a:prstGeom prst="rect">
            <a:avLst/>
          </a:prstGeom>
          <a:noFill/>
          <a:ln w="9525">
            <a:noFill/>
            <a:miter lim="800000"/>
            <a:headEnd/>
            <a:tailEnd/>
          </a:ln>
          <a:effectLst/>
        </p:spPr>
        <p:txBody>
          <a:bodyPr vert="horz" wrap="square" lIns="94224" tIns="47112" rIns="94224" bIns="47112" numCol="1" anchor="t" anchorCtr="0" compatLnSpc="1">
            <a:prstTxWarp prst="textNoShape">
              <a:avLst/>
            </a:prstTxWarp>
          </a:bodyPr>
          <a:lstStyle>
            <a:lvl1pPr defTabSz="942652" eaLnBrk="1" hangingPunct="1">
              <a:defRPr sz="1200">
                <a:latin typeface="Arial" charset="0"/>
              </a:defRPr>
            </a:lvl1pPr>
          </a:lstStyle>
          <a:p>
            <a:pPr>
              <a:defRPr/>
            </a:pPr>
            <a:endParaRPr lang="en-US"/>
          </a:p>
        </p:txBody>
      </p:sp>
      <p:sp>
        <p:nvSpPr>
          <p:cNvPr id="59395" name="Rectangle 1027"/>
          <p:cNvSpPr>
            <a:spLocks noGrp="1" noChangeArrowheads="1"/>
          </p:cNvSpPr>
          <p:nvPr>
            <p:ph type="dt" idx="1"/>
          </p:nvPr>
        </p:nvSpPr>
        <p:spPr bwMode="auto">
          <a:xfrm>
            <a:off x="4022825" y="1"/>
            <a:ext cx="3078058" cy="469978"/>
          </a:xfrm>
          <a:prstGeom prst="rect">
            <a:avLst/>
          </a:prstGeom>
          <a:noFill/>
          <a:ln w="9525">
            <a:noFill/>
            <a:miter lim="800000"/>
            <a:headEnd/>
            <a:tailEnd/>
          </a:ln>
          <a:effectLst/>
        </p:spPr>
        <p:txBody>
          <a:bodyPr vert="horz" wrap="square" lIns="94224" tIns="47112" rIns="94224" bIns="47112" numCol="1" anchor="t" anchorCtr="0" compatLnSpc="1">
            <a:prstTxWarp prst="textNoShape">
              <a:avLst/>
            </a:prstTxWarp>
          </a:bodyPr>
          <a:lstStyle>
            <a:lvl1pPr algn="r" defTabSz="942652" eaLnBrk="1" hangingPunct="1">
              <a:defRPr sz="1200">
                <a:latin typeface="Arial" charset="0"/>
              </a:defRPr>
            </a:lvl1pPr>
          </a:lstStyle>
          <a:p>
            <a:pPr>
              <a:defRPr/>
            </a:pPr>
            <a:endParaRPr lang="en-US"/>
          </a:p>
        </p:txBody>
      </p:sp>
      <p:sp>
        <p:nvSpPr>
          <p:cNvPr id="22532" name="Rectangle 1028"/>
          <p:cNvSpPr>
            <a:spLocks noGrp="1" noRot="1" noChangeAspect="1" noChangeArrowheads="1" noTextEdit="1"/>
          </p:cNvSpPr>
          <p:nvPr>
            <p:ph type="sldImg" idx="2"/>
          </p:nvPr>
        </p:nvSpPr>
        <p:spPr bwMode="auto">
          <a:xfrm>
            <a:off x="1204913" y="704850"/>
            <a:ext cx="4694237"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1029"/>
          <p:cNvSpPr>
            <a:spLocks noGrp="1" noChangeArrowheads="1"/>
          </p:cNvSpPr>
          <p:nvPr>
            <p:ph type="body" sz="quarter" idx="3"/>
          </p:nvPr>
        </p:nvSpPr>
        <p:spPr bwMode="auto">
          <a:xfrm>
            <a:off x="710567" y="4459250"/>
            <a:ext cx="5681343" cy="4225051"/>
          </a:xfrm>
          <a:prstGeom prst="rect">
            <a:avLst/>
          </a:prstGeom>
          <a:noFill/>
          <a:ln w="9525">
            <a:noFill/>
            <a:miter lim="800000"/>
            <a:headEnd/>
            <a:tailEnd/>
          </a:ln>
          <a:effectLst/>
        </p:spPr>
        <p:txBody>
          <a:bodyPr vert="horz" wrap="square" lIns="94224" tIns="47112" rIns="94224" bIns="471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1030"/>
          <p:cNvSpPr>
            <a:spLocks noGrp="1" noChangeArrowheads="1"/>
          </p:cNvSpPr>
          <p:nvPr>
            <p:ph type="ftr" sz="quarter" idx="4"/>
          </p:nvPr>
        </p:nvSpPr>
        <p:spPr bwMode="auto">
          <a:xfrm>
            <a:off x="0" y="8916916"/>
            <a:ext cx="3078058" cy="469977"/>
          </a:xfrm>
          <a:prstGeom prst="rect">
            <a:avLst/>
          </a:prstGeom>
          <a:noFill/>
          <a:ln w="9525">
            <a:noFill/>
            <a:miter lim="800000"/>
            <a:headEnd/>
            <a:tailEnd/>
          </a:ln>
          <a:effectLst/>
        </p:spPr>
        <p:txBody>
          <a:bodyPr vert="horz" wrap="square" lIns="94224" tIns="47112" rIns="94224" bIns="47112" numCol="1" anchor="b" anchorCtr="0" compatLnSpc="1">
            <a:prstTxWarp prst="textNoShape">
              <a:avLst/>
            </a:prstTxWarp>
          </a:bodyPr>
          <a:lstStyle>
            <a:lvl1pPr defTabSz="942652" eaLnBrk="1" hangingPunct="1">
              <a:defRPr sz="1200">
                <a:latin typeface="Arial" charset="0"/>
              </a:defRPr>
            </a:lvl1pPr>
          </a:lstStyle>
          <a:p>
            <a:pPr>
              <a:defRPr/>
            </a:pPr>
            <a:endParaRPr lang="en-US"/>
          </a:p>
        </p:txBody>
      </p:sp>
      <p:sp>
        <p:nvSpPr>
          <p:cNvPr id="59399" name="Rectangle 1031"/>
          <p:cNvSpPr>
            <a:spLocks noGrp="1" noChangeArrowheads="1"/>
          </p:cNvSpPr>
          <p:nvPr>
            <p:ph type="sldNum" sz="quarter" idx="5"/>
          </p:nvPr>
        </p:nvSpPr>
        <p:spPr bwMode="auto">
          <a:xfrm>
            <a:off x="4022825" y="8916916"/>
            <a:ext cx="3078058" cy="469977"/>
          </a:xfrm>
          <a:prstGeom prst="rect">
            <a:avLst/>
          </a:prstGeom>
          <a:noFill/>
          <a:ln w="9525">
            <a:noFill/>
            <a:miter lim="800000"/>
            <a:headEnd/>
            <a:tailEnd/>
          </a:ln>
          <a:effectLst/>
        </p:spPr>
        <p:txBody>
          <a:bodyPr vert="horz" wrap="square" lIns="94224" tIns="47112" rIns="94224" bIns="47112" numCol="1" anchor="b" anchorCtr="0" compatLnSpc="1">
            <a:prstTxWarp prst="textNoShape">
              <a:avLst/>
            </a:prstTxWarp>
          </a:bodyPr>
          <a:lstStyle>
            <a:lvl1pPr algn="r" defTabSz="942652" eaLnBrk="1" hangingPunct="1">
              <a:defRPr sz="1200">
                <a:latin typeface="Arial" panose="020B0604020202020204" pitchFamily="34" charset="0"/>
              </a:defRPr>
            </a:lvl1pPr>
          </a:lstStyle>
          <a:p>
            <a:fld id="{A7B89749-A623-41D9-B071-2ABB2E87986C}" type="slidenum">
              <a:rPr lang="en-US" altLang="en-US"/>
              <a:pPr/>
              <a:t>‹#›</a:t>
            </a:fld>
            <a:endParaRPr lang="en-US" altLang="en-US"/>
          </a:p>
        </p:txBody>
      </p:sp>
    </p:spTree>
    <p:extLst>
      <p:ext uri="{BB962C8B-B14F-4D97-AF65-F5344CB8AC3E}">
        <p14:creationId xmlns:p14="http://schemas.microsoft.com/office/powerpoint/2010/main" val="3411248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30711308-5155-432C-B232-F9060198D619}"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710567" y="4695029"/>
            <a:ext cx="5681343" cy="39892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21" indent="-228521"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96549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A4A227A4-983B-4D84-8F7C-B3CA43C8C3DC}"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21" indent="-228521" eaLnBrk="1" hangingPunct="1">
              <a:lnSpc>
                <a:spcPct val="90000"/>
              </a:lnSpc>
              <a:buFontTx/>
              <a:buAutoNum type="alphaUcPeriod"/>
            </a:pPr>
            <a:r>
              <a:rPr lang="en-US" altLang="en-US" dirty="0">
                <a:latin typeface="Arial" panose="020B0604020202020204" pitchFamily="34" charset="0"/>
              </a:rPr>
              <a:t>  FIRST, YOU MUST TREAT RECRUITING AS A PROJECT.</a:t>
            </a:r>
          </a:p>
          <a:p>
            <a:pPr marL="228521" indent="-228521" eaLnBrk="1" hangingPunct="1">
              <a:lnSpc>
                <a:spcPct val="90000"/>
              </a:lnSpc>
            </a:pPr>
            <a:r>
              <a:rPr lang="en-US" altLang="en-US" dirty="0">
                <a:latin typeface="Arial" panose="020B0604020202020204" pitchFamily="34" charset="0"/>
              </a:rPr>
              <a:t>	- We’ve all been at meetings where the President or Membership Chairperson stands up and says </a:t>
            </a:r>
          </a:p>
          <a:p>
            <a:pPr marL="228521" indent="-228521" eaLnBrk="1" hangingPunct="1">
              <a:lnSpc>
                <a:spcPct val="90000"/>
              </a:lnSpc>
            </a:pPr>
            <a:r>
              <a:rPr lang="en-US" altLang="en-US" dirty="0">
                <a:latin typeface="Arial" panose="020B0604020202020204" pitchFamily="34" charset="0"/>
              </a:rPr>
              <a:t>		OK, next meeting we’re going to recruit new members. Everyone bring a guest.  And what happens, typically very little. </a:t>
            </a:r>
          </a:p>
          <a:p>
            <a:pPr marL="228521" indent="-228521" eaLnBrk="1" hangingPunct="1">
              <a:lnSpc>
                <a:spcPct val="90000"/>
              </a:lnSpc>
            </a:pPr>
            <a:r>
              <a:rPr lang="en-US" altLang="en-US" dirty="0">
                <a:latin typeface="Arial" panose="020B0604020202020204" pitchFamily="34" charset="0"/>
              </a:rPr>
              <a:t>	- RECRUITING CANNOT BE HANDLED IN A LACKADASICAL MANNER.</a:t>
            </a:r>
          </a:p>
          <a:p>
            <a:pPr marL="228521" indent="-228521" eaLnBrk="1" hangingPunct="1">
              <a:lnSpc>
                <a:spcPct val="90000"/>
              </a:lnSpc>
            </a:pPr>
            <a:r>
              <a:rPr lang="en-US" altLang="en-US" dirty="0">
                <a:latin typeface="Arial" panose="020B0604020202020204" pitchFamily="34" charset="0"/>
              </a:rPr>
              <a:t>		- This means there has to be a Chairman + assistants</a:t>
            </a:r>
          </a:p>
          <a:p>
            <a:pPr marL="228521" indent="-228521" eaLnBrk="1" hangingPunct="1">
              <a:lnSpc>
                <a:spcPct val="90000"/>
              </a:lnSpc>
            </a:pPr>
            <a:r>
              <a:rPr lang="en-US" altLang="en-US" dirty="0">
                <a:latin typeface="Arial" panose="020B0604020202020204" pitchFamily="34" charset="0"/>
              </a:rPr>
              <a:t>		- You wouldn’t run a fund raiser or community service project without planning, and recruiting is no different.</a:t>
            </a:r>
          </a:p>
          <a:p>
            <a:pPr marL="228521" indent="-228521" eaLnBrk="1" hangingPunct="1">
              <a:lnSpc>
                <a:spcPct val="90000"/>
              </a:lnSpc>
            </a:pPr>
            <a:endParaRPr lang="en-US" altLang="en-US" dirty="0">
              <a:latin typeface="Arial" panose="020B0604020202020204" pitchFamily="34" charset="0"/>
            </a:endParaRPr>
          </a:p>
          <a:p>
            <a:pPr marL="228521" indent="-228521" eaLnBrk="1" hangingPunct="1">
              <a:lnSpc>
                <a:spcPct val="90000"/>
              </a:lnSpc>
              <a:buFontTx/>
              <a:buAutoNum type="alphaUcPeriod" startAt="2"/>
            </a:pPr>
            <a:r>
              <a:rPr lang="en-US" altLang="en-US" dirty="0">
                <a:latin typeface="Arial" panose="020B0604020202020204" pitchFamily="34" charset="0"/>
              </a:rPr>
              <a:t>  What is this about keeping Mary happy?</a:t>
            </a:r>
          </a:p>
          <a:p>
            <a:pPr marL="685565" lvl="1" indent="-228521" eaLnBrk="1" hangingPunct="1">
              <a:lnSpc>
                <a:spcPct val="90000"/>
              </a:lnSpc>
            </a:pPr>
            <a:r>
              <a:rPr lang="en-US" altLang="en-US" dirty="0">
                <a:latin typeface="Arial" panose="020B0604020202020204" pitchFamily="34" charset="0"/>
              </a:rPr>
              <a:t>  - Well, the main reason people don’t invite people to join the Lions is fear of rejection. Here’s the thought process, “Joe and I are good </a:t>
            </a:r>
          </a:p>
          <a:p>
            <a:pPr marL="685565" lvl="1" indent="-228521" eaLnBrk="1" hangingPunct="1">
              <a:lnSpc>
                <a:spcPct val="90000"/>
              </a:lnSpc>
            </a:pPr>
            <a:r>
              <a:rPr lang="en-US" altLang="en-US" dirty="0">
                <a:latin typeface="Arial" panose="020B0604020202020204" pitchFamily="34" charset="0"/>
              </a:rPr>
              <a:t>	friends. If I ask him to attend a Lions meeting and he says “no,” it could ruin everything. It is not worth the risk.”</a:t>
            </a:r>
          </a:p>
          <a:p>
            <a:pPr marL="685565" lvl="1" indent="-228521" eaLnBrk="1" hangingPunct="1">
              <a:lnSpc>
                <a:spcPct val="90000"/>
              </a:lnSpc>
            </a:pPr>
            <a:r>
              <a:rPr lang="en-US" altLang="en-US" dirty="0">
                <a:latin typeface="Arial" panose="020B0604020202020204" pitchFamily="34" charset="0"/>
              </a:rPr>
              <a:t>  - And if I do ask someone, I won’t make any cold calls.</a:t>
            </a:r>
          </a:p>
          <a:p>
            <a:pPr marL="685565" lvl="1" indent="-228521" eaLnBrk="1" hangingPunct="1">
              <a:lnSpc>
                <a:spcPct val="90000"/>
              </a:lnSpc>
            </a:pPr>
            <a:r>
              <a:rPr lang="en-US" altLang="en-US" dirty="0">
                <a:latin typeface="Arial" panose="020B0604020202020204" pitchFamily="34" charset="0"/>
              </a:rPr>
              <a:t>  - To get my cooperation you must make me feel comfortable. You have to promise me that I won’t have to make any cold calls, and </a:t>
            </a:r>
          </a:p>
          <a:p>
            <a:pPr marL="685565" lvl="1" indent="-228521" eaLnBrk="1" hangingPunct="1">
              <a:lnSpc>
                <a:spcPct val="90000"/>
              </a:lnSpc>
            </a:pPr>
            <a:r>
              <a:rPr lang="en-US" altLang="en-US" dirty="0">
                <a:latin typeface="Arial" panose="020B0604020202020204" pitchFamily="34" charset="0"/>
              </a:rPr>
              <a:t>	maybe not even have my name used when talking to people. </a:t>
            </a:r>
          </a:p>
          <a:p>
            <a:pPr marL="685565" lvl="1" indent="-228521" eaLnBrk="1" hangingPunct="1">
              <a:lnSpc>
                <a:spcPct val="90000"/>
              </a:lnSpc>
            </a:pPr>
            <a:r>
              <a:rPr lang="en-US" altLang="en-US" dirty="0">
                <a:latin typeface="Arial" panose="020B0604020202020204" pitchFamily="34" charset="0"/>
              </a:rPr>
              <a:t>   -  </a:t>
            </a:r>
            <a:r>
              <a:rPr lang="en-US" altLang="en-US" u="sng" dirty="0">
                <a:latin typeface="Arial" panose="020B0604020202020204" pitchFamily="34" charset="0"/>
              </a:rPr>
              <a:t>If you agree to this, then I’ll give you some names.</a:t>
            </a:r>
          </a:p>
          <a:p>
            <a:pPr marL="685565" lvl="1" indent="-228521" eaLnBrk="1" hangingPunct="1">
              <a:lnSpc>
                <a:spcPct val="90000"/>
              </a:lnSpc>
            </a:pPr>
            <a:endParaRPr lang="en-US" altLang="en-US" u="sng" dirty="0">
              <a:latin typeface="Arial" panose="020B0604020202020204" pitchFamily="34" charset="0"/>
            </a:endParaRPr>
          </a:p>
          <a:p>
            <a:pPr marL="228521" indent="-228521" eaLnBrk="1" hangingPunct="1">
              <a:lnSpc>
                <a:spcPct val="90000"/>
              </a:lnSpc>
              <a:buFontTx/>
              <a:buAutoNum type="alphaUcPeriod"/>
            </a:pPr>
            <a:endParaRPr lang="en-US" altLang="en-US" dirty="0">
              <a:latin typeface="Arial" panose="020B0604020202020204" pitchFamily="34" charset="0"/>
            </a:endParaRPr>
          </a:p>
          <a:p>
            <a:pPr marL="228521" indent="-228521" eaLnBrk="1" hangingPunct="1">
              <a:lnSpc>
                <a:spcPct val="90000"/>
              </a:lnSpc>
              <a:buFontTx/>
              <a:buAutoNum type="alphaUcPeriod"/>
            </a:pPr>
            <a:endParaRPr lang="en-US" altLang="en-US" sz="900" dirty="0">
              <a:latin typeface="Arial" panose="020B0604020202020204" pitchFamily="34" charset="0"/>
            </a:endParaRPr>
          </a:p>
          <a:p>
            <a:pPr marL="228521" indent="-228521" eaLnBrk="1" hangingPunct="1">
              <a:lnSpc>
                <a:spcPct val="90000"/>
              </a:lnSpc>
              <a:buFontTx/>
              <a:buAutoNum type="alphaUcPeriod"/>
            </a:pPr>
            <a:endParaRPr lang="en-US" altLang="en-US" sz="900" dirty="0">
              <a:latin typeface="Arial" panose="020B0604020202020204" pitchFamily="34" charset="0"/>
            </a:endParaRPr>
          </a:p>
          <a:p>
            <a:pPr marL="228521" indent="-228521" eaLnBrk="1" hangingPunct="1">
              <a:lnSpc>
                <a:spcPct val="90000"/>
              </a:lnSpc>
              <a:buFontTx/>
              <a:buAutoNum type="alphaUcPeriod"/>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147588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D8540928-4542-438F-A347-1CF57D462DC5}"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Arial" panose="020B0604020202020204" pitchFamily="34" charset="0"/>
              </a:rPr>
              <a:t>THESE ARE THE KEY ACTIVITIES IN RUNNING A </a:t>
            </a:r>
          </a:p>
          <a:p>
            <a:pPr eaLnBrk="1" hangingPunct="1"/>
            <a:r>
              <a:rPr lang="en-US" altLang="en-US" sz="1400" dirty="0">
                <a:latin typeface="Arial" panose="020B0604020202020204" pitchFamily="34" charset="0"/>
              </a:rPr>
              <a:t>SUCCESSFUL NEW MEMBER NIGHT.</a:t>
            </a:r>
          </a:p>
          <a:p>
            <a:pPr eaLnBrk="1" hangingPunct="1"/>
            <a:endParaRPr lang="en-US" altLang="en-US" sz="1400" dirty="0">
              <a:latin typeface="Arial" panose="020B0604020202020204" pitchFamily="34" charset="0"/>
            </a:endParaRPr>
          </a:p>
          <a:p>
            <a:pPr lvl="1" eaLnBrk="1" hangingPunct="1"/>
            <a:r>
              <a:rPr lang="en-US" altLang="en-US" sz="1400" dirty="0">
                <a:latin typeface="Arial" panose="020B0604020202020204" pitchFamily="34" charset="0"/>
              </a:rPr>
              <a:t>- - recite the categories - -</a:t>
            </a:r>
          </a:p>
          <a:p>
            <a:pPr eaLnBrk="1" hangingPunct="1"/>
            <a:endParaRPr lang="en-US" altLang="en-US" sz="1400" dirty="0">
              <a:latin typeface="Arial" panose="020B0604020202020204" pitchFamily="34" charset="0"/>
            </a:endParaRPr>
          </a:p>
          <a:p>
            <a:pPr eaLnBrk="1" hangingPunct="1"/>
            <a:r>
              <a:rPr lang="en-US" altLang="en-US" sz="1400" dirty="0">
                <a:latin typeface="Arial" panose="020B0604020202020204" pitchFamily="34" charset="0"/>
              </a:rPr>
              <a:t>WE’LL DISCUSS THE PRIMARY TASKS IN EACH OF THESE IN A MINUTE,</a:t>
            </a:r>
          </a:p>
          <a:p>
            <a:pPr eaLnBrk="1" hangingPunct="1"/>
            <a:endParaRPr lang="en-US" altLang="en-US" sz="1400" dirty="0">
              <a:latin typeface="Arial" panose="020B0604020202020204" pitchFamily="34" charset="0"/>
            </a:endParaRPr>
          </a:p>
          <a:p>
            <a:pPr eaLnBrk="1" hangingPunct="1"/>
            <a:r>
              <a:rPr lang="en-US" altLang="en-US" sz="1400" dirty="0">
                <a:latin typeface="Arial" panose="020B0604020202020204" pitchFamily="34" charset="0"/>
              </a:rPr>
              <a:t>BUT FIRST I WANT TO MENTION THE PRIMARY THING </a:t>
            </a:r>
          </a:p>
          <a:p>
            <a:pPr eaLnBrk="1" hangingPunct="1"/>
            <a:r>
              <a:rPr lang="en-US" altLang="en-US" sz="1400" dirty="0">
                <a:latin typeface="Arial" panose="020B0604020202020204" pitchFamily="34" charset="0"/>
              </a:rPr>
              <a:t>THAT OVERRIDES, OR TRUMPS, EVERYTHING ELSE.</a:t>
            </a:r>
          </a:p>
        </p:txBody>
      </p:sp>
    </p:spTree>
    <p:extLst>
      <p:ext uri="{BB962C8B-B14F-4D97-AF65-F5344CB8AC3E}">
        <p14:creationId xmlns:p14="http://schemas.microsoft.com/office/powerpoint/2010/main" val="406351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D7AC8806-3AEE-4302-82D0-EE901543144A}"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Arial" panose="020B0604020202020204" pitchFamily="34" charset="0"/>
              </a:rPr>
              <a:t>EVERYONE HERE KNOWS THIS,  but it’s amazing how</a:t>
            </a:r>
          </a:p>
          <a:p>
            <a:pPr eaLnBrk="1" hangingPunct="1"/>
            <a:r>
              <a:rPr lang="en-US" altLang="en-US" sz="1400">
                <a:latin typeface="Arial" panose="020B0604020202020204" pitchFamily="34" charset="0"/>
              </a:rPr>
              <a:t>often this concept gets forgotten.</a:t>
            </a:r>
          </a:p>
          <a:p>
            <a:pPr eaLnBrk="1" hangingPunct="1"/>
            <a:endParaRPr lang="en-US" altLang="en-US" sz="1400">
              <a:latin typeface="Arial" panose="020B0604020202020204" pitchFamily="34" charset="0"/>
            </a:endParaRPr>
          </a:p>
          <a:p>
            <a:pPr eaLnBrk="1" hangingPunct="1"/>
            <a:r>
              <a:rPr lang="en-US" altLang="en-US" sz="1400">
                <a:latin typeface="Arial" panose="020B0604020202020204" pitchFamily="34" charset="0"/>
              </a:rPr>
              <a:t>So EVERY TIME you get ready to make a decision,</a:t>
            </a:r>
          </a:p>
          <a:p>
            <a:pPr eaLnBrk="1" hangingPunct="1"/>
            <a:r>
              <a:rPr lang="en-US" altLang="en-US" sz="1400">
                <a:latin typeface="Arial" panose="020B0604020202020204" pitchFamily="34" charset="0"/>
              </a:rPr>
              <a:t>ask yourself “How are the Guests going to react to</a:t>
            </a:r>
          </a:p>
          <a:p>
            <a:pPr eaLnBrk="1" hangingPunct="1"/>
            <a:r>
              <a:rPr lang="en-US" altLang="en-US" sz="1400">
                <a:latin typeface="Arial" panose="020B0604020202020204" pitchFamily="34" charset="0"/>
              </a:rPr>
              <a:t>this situation?”</a:t>
            </a:r>
          </a:p>
          <a:p>
            <a:pPr eaLnBrk="1" hangingPunct="1"/>
            <a:endParaRPr lang="en-US" altLang="en-US" sz="1400">
              <a:latin typeface="Arial" panose="020B0604020202020204" pitchFamily="34" charset="0"/>
            </a:endParaRPr>
          </a:p>
          <a:p>
            <a:pPr eaLnBrk="1" hangingPunct="1"/>
            <a:r>
              <a:rPr lang="en-US" altLang="en-US" sz="1400">
                <a:latin typeface="Arial" panose="020B0604020202020204" pitchFamily="34" charset="0"/>
              </a:rPr>
              <a:t>The prospective members really are your guests, </a:t>
            </a:r>
          </a:p>
          <a:p>
            <a:pPr eaLnBrk="1" hangingPunct="1"/>
            <a:r>
              <a:rPr lang="en-US" altLang="en-US" sz="1400">
                <a:latin typeface="Arial" panose="020B0604020202020204" pitchFamily="34" charset="0"/>
              </a:rPr>
              <a:t>and you and the club must show them every possible</a:t>
            </a:r>
          </a:p>
          <a:p>
            <a:pPr eaLnBrk="1" hangingPunct="1"/>
            <a:r>
              <a:rPr lang="en-US" altLang="en-US" sz="1400">
                <a:latin typeface="Arial" panose="020B0604020202020204" pitchFamily="34" charset="0"/>
              </a:rPr>
              <a:t>hospitality.</a:t>
            </a:r>
          </a:p>
          <a:p>
            <a:pPr eaLnBrk="1" hangingPunct="1"/>
            <a:endParaRPr lang="en-US" altLang="en-US" sz="1400">
              <a:latin typeface="Arial" panose="020B0604020202020204" pitchFamily="34" charset="0"/>
            </a:endParaRPr>
          </a:p>
          <a:p>
            <a:pPr eaLnBrk="1" hangingPunct="1"/>
            <a:r>
              <a:rPr lang="en-US" altLang="en-US" sz="1400">
                <a:latin typeface="Arial" panose="020B0604020202020204" pitchFamily="34" charset="0"/>
              </a:rPr>
              <a:t>This is CRITICAL to getting them to decide to join</a:t>
            </a:r>
          </a:p>
          <a:p>
            <a:pPr eaLnBrk="1" hangingPunct="1"/>
            <a:r>
              <a:rPr lang="en-US" altLang="en-US" sz="1400">
                <a:latin typeface="Arial" panose="020B0604020202020204" pitchFamily="34" charset="0"/>
              </a:rPr>
              <a:t>Your Lions club.</a:t>
            </a:r>
          </a:p>
          <a:p>
            <a:pPr eaLnBrk="1" hangingPunct="1"/>
            <a:endParaRPr lang="en-US" altLang="en-US" sz="1400">
              <a:latin typeface="Arial" panose="020B0604020202020204" pitchFamily="34" charset="0"/>
            </a:endParaRPr>
          </a:p>
        </p:txBody>
      </p:sp>
    </p:spTree>
    <p:extLst>
      <p:ext uri="{BB962C8B-B14F-4D97-AF65-F5344CB8AC3E}">
        <p14:creationId xmlns:p14="http://schemas.microsoft.com/office/powerpoint/2010/main" val="15245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5EF0F25A-7574-4BC9-B7FA-D87257F5CC88}"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21" indent="-228521" eaLnBrk="1" hangingPunct="1"/>
            <a:r>
              <a:rPr lang="en-US" altLang="en-US" dirty="0">
                <a:latin typeface="Arial" panose="020B0604020202020204" pitchFamily="34" charset="0"/>
              </a:rPr>
              <a:t>TO HOLD A MEMBERSHIP NIGHT, YOU NEED THE NAME OF PROSPECTIVE MEMBERS.</a:t>
            </a:r>
          </a:p>
          <a:p>
            <a:pPr marL="228521" indent="-228521" eaLnBrk="1" hangingPunct="1"/>
            <a:endParaRPr lang="en-US" altLang="en-US" dirty="0">
              <a:latin typeface="Arial" panose="020B0604020202020204" pitchFamily="34" charset="0"/>
            </a:endParaRPr>
          </a:p>
          <a:p>
            <a:pPr marL="228521" indent="-228521" eaLnBrk="1" hangingPunct="1">
              <a:buFontTx/>
              <a:buAutoNum type="arabicPeriod"/>
            </a:pPr>
            <a:r>
              <a:rPr lang="en-US" altLang="en-US" dirty="0">
                <a:latin typeface="Arial" panose="020B0604020202020204" pitchFamily="34" charset="0"/>
              </a:rPr>
              <a:t> LCI provides two good resources, the Recruiting Wheel and the Get-a-Member Referral form.  Both of these are in the HCI and the reference section of this report.  Go through the categories one at a time and have your members write the prospective names on 3x5 cards.</a:t>
            </a:r>
          </a:p>
          <a:p>
            <a:pPr marL="228521" indent="-228521" eaLnBrk="1" hangingPunct="1"/>
            <a:endParaRPr lang="en-US" altLang="en-US" dirty="0">
              <a:latin typeface="Arial" panose="020B0604020202020204" pitchFamily="34" charset="0"/>
            </a:endParaRPr>
          </a:p>
          <a:p>
            <a:pPr marL="228521" indent="-228521" eaLnBrk="1" hangingPunct="1"/>
            <a:r>
              <a:rPr lang="en-US" altLang="en-US" dirty="0">
                <a:latin typeface="Arial" panose="020B0604020202020204" pitchFamily="34" charset="0"/>
              </a:rPr>
              <a:t>2.  Target groups (photography, travel, diversity, etc.)</a:t>
            </a:r>
          </a:p>
          <a:p>
            <a:pPr marL="228521" indent="-228521" eaLnBrk="1" hangingPunct="1"/>
            <a:r>
              <a:rPr lang="en-US" altLang="en-US" dirty="0">
                <a:latin typeface="Arial" panose="020B0604020202020204" pitchFamily="34" charset="0"/>
              </a:rPr>
              <a:t>    - the BEST POSSIBLE target is the parents of graduating seniors because they will now have available evenings.</a:t>
            </a:r>
          </a:p>
          <a:p>
            <a:pPr marL="228521" indent="-228521" eaLnBrk="1" hangingPunct="1"/>
            <a:r>
              <a:rPr lang="en-US" altLang="en-US" dirty="0">
                <a:latin typeface="Arial" panose="020B0604020202020204" pitchFamily="34" charset="0"/>
              </a:rPr>
              <a:t>    - other groups also can join the lions to expand their horizons.</a:t>
            </a:r>
          </a:p>
          <a:p>
            <a:pPr marL="228521" indent="-228521" eaLnBrk="1" hangingPunct="1"/>
            <a:endParaRPr lang="en-US" altLang="en-US" dirty="0">
              <a:latin typeface="Arial" panose="020B0604020202020204" pitchFamily="34" charset="0"/>
            </a:endParaRPr>
          </a:p>
          <a:p>
            <a:pPr marL="228521" indent="-228521" eaLnBrk="1" hangingPunct="1"/>
            <a:r>
              <a:rPr lang="en-US" altLang="en-US" dirty="0">
                <a:latin typeface="Arial" panose="020B0604020202020204" pitchFamily="34" charset="0"/>
              </a:rPr>
              <a:t>3.  Review names gathered </a:t>
            </a:r>
          </a:p>
          <a:p>
            <a:pPr marL="228521" indent="-228521" eaLnBrk="1" hangingPunct="1"/>
            <a:r>
              <a:rPr lang="en-US" altLang="en-US" dirty="0">
                <a:latin typeface="Arial" panose="020B0604020202020204" pitchFamily="34" charset="0"/>
              </a:rPr>
              <a:t>    - After the prospects are written, collect the cards and review names.</a:t>
            </a:r>
          </a:p>
          <a:p>
            <a:pPr marL="228521" indent="-228521" eaLnBrk="1" hangingPunct="1"/>
            <a:r>
              <a:rPr lang="en-US" altLang="en-US" dirty="0">
                <a:latin typeface="Arial" panose="020B0604020202020204" pitchFamily="34" charset="0"/>
              </a:rPr>
              <a:t>    - You need to reconsider anyone who might be a disruptive influence.</a:t>
            </a:r>
          </a:p>
          <a:p>
            <a:pPr marL="228521" indent="-228521" eaLnBrk="1" hangingPunct="1"/>
            <a:r>
              <a:rPr lang="en-US" altLang="en-US" dirty="0">
                <a:latin typeface="Arial" panose="020B0604020202020204" pitchFamily="34" charset="0"/>
              </a:rPr>
              <a:t>4. There will be gaps in addresses, phone numbers, emails, etc.</a:t>
            </a:r>
          </a:p>
          <a:p>
            <a:pPr marL="228521" indent="-228521" eaLnBrk="1" hangingPunct="1"/>
            <a:r>
              <a:rPr lang="en-US" altLang="en-US" dirty="0">
                <a:latin typeface="Arial" panose="020B0604020202020204" pitchFamily="34" charset="0"/>
              </a:rPr>
              <a:t>    - The committee will have to fill-in the gaps.</a:t>
            </a:r>
          </a:p>
        </p:txBody>
      </p:sp>
    </p:spTree>
    <p:extLst>
      <p:ext uri="{BB962C8B-B14F-4D97-AF65-F5344CB8AC3E}">
        <p14:creationId xmlns:p14="http://schemas.microsoft.com/office/powerpoint/2010/main" val="2950036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0AFBD572-9AA3-49B7-93D3-F50AD29585CF}"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21" indent="-228521" eaLnBrk="1" hangingPunct="1"/>
            <a:r>
              <a:rPr lang="en-US" altLang="en-US" dirty="0">
                <a:latin typeface="Arial" panose="020B0604020202020204" pitchFamily="34" charset="0"/>
              </a:rPr>
              <a:t>AFTER THE NAMES ARE COMPLETE…..</a:t>
            </a:r>
          </a:p>
          <a:p>
            <a:pPr marL="228521" indent="-228521" eaLnBrk="1" hangingPunct="1"/>
            <a:endParaRPr lang="en-US" altLang="en-US" dirty="0">
              <a:latin typeface="Arial" panose="020B0604020202020204" pitchFamily="34" charset="0"/>
            </a:endParaRPr>
          </a:p>
          <a:p>
            <a:pPr marL="228521" indent="-228521" eaLnBrk="1" hangingPunct="1">
              <a:buFontTx/>
              <a:buAutoNum type="arabicPeriod"/>
            </a:pPr>
            <a:r>
              <a:rPr lang="en-US" altLang="en-US" dirty="0">
                <a:latin typeface="Arial" panose="020B0604020202020204" pitchFamily="34" charset="0"/>
              </a:rPr>
              <a:t>  FIRST YOU SEND A LETTER OF INTRODUCTION.</a:t>
            </a:r>
          </a:p>
          <a:p>
            <a:pPr marL="228521" indent="-228521" eaLnBrk="1" hangingPunct="1"/>
            <a:r>
              <a:rPr lang="en-US" altLang="en-US" dirty="0">
                <a:latin typeface="Arial" panose="020B0604020202020204" pitchFamily="34" charset="0"/>
              </a:rPr>
              <a:t>     - We provide some sample letters for your use.</a:t>
            </a:r>
          </a:p>
          <a:p>
            <a:pPr marL="228521" indent="-228521" eaLnBrk="1" hangingPunct="1"/>
            <a:r>
              <a:rPr lang="en-US" altLang="en-US" dirty="0">
                <a:latin typeface="Arial" panose="020B0604020202020204" pitchFamily="34" charset="0"/>
              </a:rPr>
              <a:t>     - Invite people to the M-night &amp; provides info.</a:t>
            </a:r>
          </a:p>
          <a:p>
            <a:pPr marL="228521" indent="-228521" eaLnBrk="1" hangingPunct="1"/>
            <a:r>
              <a:rPr lang="en-US" altLang="en-US" dirty="0">
                <a:latin typeface="Arial" panose="020B0604020202020204" pitchFamily="34" charset="0"/>
              </a:rPr>
              <a:t>     - You also send an advertising brochure or provide club website if you have one (make sure it is up to date!)</a:t>
            </a:r>
          </a:p>
          <a:p>
            <a:pPr marL="228521" indent="-228521" eaLnBrk="1" hangingPunct="1"/>
            <a:endParaRPr lang="en-US" altLang="en-US" dirty="0">
              <a:latin typeface="Arial" panose="020B0604020202020204" pitchFamily="34" charset="0"/>
            </a:endParaRPr>
          </a:p>
          <a:p>
            <a:pPr marL="228521" indent="-228521" eaLnBrk="1" hangingPunct="1">
              <a:buFontTx/>
              <a:buAutoNum type="arabicPeriod" startAt="2"/>
            </a:pPr>
            <a:r>
              <a:rPr lang="en-US" altLang="en-US" dirty="0">
                <a:latin typeface="Arial" panose="020B0604020202020204" pitchFamily="34" charset="0"/>
              </a:rPr>
              <a:t>  7-10 DAYS LATER YOU GIVE THEM A CALL.</a:t>
            </a:r>
          </a:p>
          <a:p>
            <a:pPr marL="228521" indent="-228521" eaLnBrk="1" hangingPunct="1"/>
            <a:r>
              <a:rPr lang="en-US" altLang="en-US" dirty="0">
                <a:latin typeface="Arial" panose="020B0604020202020204" pitchFamily="34" charset="0"/>
              </a:rPr>
              <a:t>    - Reinforces the Invitation &amp; answer questions.	</a:t>
            </a:r>
          </a:p>
          <a:p>
            <a:pPr marL="228521" indent="-228521" eaLnBrk="1" hangingPunct="1"/>
            <a:r>
              <a:rPr lang="en-US" altLang="en-US" dirty="0">
                <a:latin typeface="Arial" panose="020B0604020202020204" pitchFamily="34" charset="0"/>
              </a:rPr>
              <a:t>    - Tell them it won’t be a long event, 1-1/2 hours max.</a:t>
            </a:r>
          </a:p>
          <a:p>
            <a:pPr marL="228521" indent="-228521" eaLnBrk="1" hangingPunct="1"/>
            <a:r>
              <a:rPr lang="en-US" altLang="en-US" dirty="0">
                <a:latin typeface="Arial" panose="020B0604020202020204" pitchFamily="34" charset="0"/>
              </a:rPr>
              <a:t>    - This call is normally done by the committee.</a:t>
            </a:r>
          </a:p>
          <a:p>
            <a:pPr marL="228521" indent="-228521" eaLnBrk="1" hangingPunct="1"/>
            <a:r>
              <a:rPr lang="en-US" altLang="en-US" dirty="0">
                <a:latin typeface="Arial" panose="020B0604020202020204" pitchFamily="34" charset="0"/>
              </a:rPr>
              <a:t>3. REMINDER CALL, 2/3 days before event.</a:t>
            </a:r>
          </a:p>
          <a:p>
            <a:pPr marL="228521" indent="-228521" eaLnBrk="1" hangingPunct="1"/>
            <a:r>
              <a:rPr lang="en-US" altLang="en-US" dirty="0">
                <a:latin typeface="Arial" panose="020B0604020202020204" pitchFamily="34" charset="0"/>
              </a:rPr>
              <a:t>   - Hopefully the sponsor will make this call.</a:t>
            </a:r>
          </a:p>
          <a:p>
            <a:pPr marL="228521" indent="-228521" eaLnBrk="1" hangingPunct="1"/>
            <a:r>
              <a:rPr lang="en-US" altLang="en-US" dirty="0">
                <a:latin typeface="Arial" panose="020B0604020202020204" pitchFamily="34" charset="0"/>
              </a:rPr>
              <a:t>   - He/she can also offer the guest a ride. </a:t>
            </a:r>
          </a:p>
          <a:p>
            <a:pPr marL="228521" indent="-228521" eaLnBrk="1" hangingPunct="1"/>
            <a:r>
              <a:rPr lang="en-US" altLang="en-US" dirty="0">
                <a:latin typeface="Arial" panose="020B0604020202020204" pitchFamily="34" charset="0"/>
              </a:rPr>
              <a:t>4. You can also send out a written postcard reminder before the event.</a:t>
            </a:r>
          </a:p>
          <a:p>
            <a:pPr marL="228521" indent="-228521" eaLnBrk="1" hangingPunct="1"/>
            <a:endParaRPr lang="en-US" altLang="en-US" dirty="0">
              <a:latin typeface="Arial" panose="020B0604020202020204" pitchFamily="34" charset="0"/>
            </a:endParaRPr>
          </a:p>
          <a:p>
            <a:pPr marL="228521" indent="-228521"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26886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33BF1C12-C925-4961-979F-72F972B7E329}"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21" indent="-228521" eaLnBrk="1" hangingPunct="1"/>
            <a:r>
              <a:rPr lang="en-US" altLang="en-US" dirty="0">
                <a:latin typeface="Arial" panose="020B0604020202020204" pitchFamily="34" charset="0"/>
              </a:rPr>
              <a:t>THERE ARE MANY THINGS THE COMMITTEE WILL NEED TO TAKE CARE OF.</a:t>
            </a:r>
          </a:p>
          <a:p>
            <a:pPr marL="228521" indent="-228521" eaLnBrk="1" hangingPunct="1"/>
            <a:endParaRPr lang="en-US" altLang="en-US" dirty="0">
              <a:latin typeface="Arial" panose="020B0604020202020204" pitchFamily="34" charset="0"/>
            </a:endParaRPr>
          </a:p>
          <a:p>
            <a:pPr marL="228521" indent="-228521" eaLnBrk="1" hangingPunct="1">
              <a:buFontTx/>
              <a:buAutoNum type="arabicPeriod"/>
            </a:pPr>
            <a:r>
              <a:rPr lang="en-US" altLang="en-US" dirty="0">
                <a:latin typeface="Arial" panose="020B0604020202020204" pitchFamily="34" charset="0"/>
              </a:rPr>
              <a:t>VENUE:  Best choice is a restaurant with a private room.</a:t>
            </a:r>
          </a:p>
          <a:p>
            <a:pPr marL="228521" indent="-228521" eaLnBrk="1" hangingPunct="1"/>
            <a:r>
              <a:rPr lang="en-US" altLang="en-US" dirty="0">
                <a:latin typeface="Arial" panose="020B0604020202020204" pitchFamily="34" charset="0"/>
              </a:rPr>
              <a:t>     - Rooms at libraries, community centers, city halls also work.</a:t>
            </a:r>
          </a:p>
          <a:p>
            <a:pPr marL="228521" indent="-228521" eaLnBrk="1" hangingPunct="1"/>
            <a:r>
              <a:rPr lang="en-US" altLang="en-US" dirty="0">
                <a:latin typeface="Arial" panose="020B0604020202020204" pitchFamily="34" charset="0"/>
              </a:rPr>
              <a:t>     - Need some privacy and minimal </a:t>
            </a:r>
            <a:r>
              <a:rPr lang="en-US" altLang="en-US" u="sng" dirty="0">
                <a:latin typeface="Arial" panose="020B0604020202020204" pitchFamily="34" charset="0"/>
              </a:rPr>
              <a:t>BACKGROUND NOISE</a:t>
            </a:r>
            <a:r>
              <a:rPr lang="en-US" altLang="en-US" dirty="0">
                <a:latin typeface="Arial" panose="020B0604020202020204" pitchFamily="34" charset="0"/>
              </a:rPr>
              <a:t>.</a:t>
            </a:r>
          </a:p>
          <a:p>
            <a:pPr marL="228521" indent="-228521" eaLnBrk="1" hangingPunct="1"/>
            <a:endParaRPr lang="en-US" altLang="en-US" dirty="0">
              <a:latin typeface="Arial" panose="020B0604020202020204" pitchFamily="34" charset="0"/>
            </a:endParaRPr>
          </a:p>
          <a:p>
            <a:pPr marL="228521" indent="-228521" eaLnBrk="1" hangingPunct="1"/>
            <a:r>
              <a:rPr lang="en-US" altLang="en-US" dirty="0">
                <a:latin typeface="Arial" panose="020B0604020202020204" pitchFamily="34" charset="0"/>
              </a:rPr>
              <a:t>2. MENU. Best choice is a buffet. Easier to provide a variety of foods, including vegetarian.</a:t>
            </a:r>
          </a:p>
          <a:p>
            <a:pPr marL="228521" indent="-228521" eaLnBrk="1" hangingPunct="1"/>
            <a:endParaRPr lang="en-US" altLang="en-US" dirty="0">
              <a:latin typeface="Arial" panose="020B0604020202020204" pitchFamily="34" charset="0"/>
            </a:endParaRPr>
          </a:p>
          <a:p>
            <a:pPr marL="228521" indent="-228521" eaLnBrk="1" hangingPunct="1"/>
            <a:r>
              <a:rPr lang="en-US" altLang="en-US" dirty="0">
                <a:latin typeface="Arial" panose="020B0604020202020204" pitchFamily="34" charset="0"/>
              </a:rPr>
              <a:t>3. Schedule the SPEAKERS, but make sure they understand the rules and the </a:t>
            </a:r>
            <a:r>
              <a:rPr lang="en-US" altLang="en-US" u="sng" dirty="0">
                <a:latin typeface="Arial" panose="020B0604020202020204" pitchFamily="34" charset="0"/>
              </a:rPr>
              <a:t>time limit</a:t>
            </a:r>
            <a:r>
              <a:rPr lang="en-US" altLang="en-US" dirty="0">
                <a:latin typeface="Arial" panose="020B0604020202020204" pitchFamily="34" charset="0"/>
              </a:rPr>
              <a:t>.  Suggestion:  have speaker give an overview of your local projects and a Lion show a video about LCI.  These videos are available from LCI or contact District GMT chair for information.  Concentrate on your local club but make sure to have a brief explanation on how Lions are an International Service Organization.</a:t>
            </a:r>
          </a:p>
          <a:p>
            <a:pPr marL="228521" indent="-228521" eaLnBrk="1" hangingPunct="1">
              <a:buFontTx/>
              <a:buAutoNum type="arabicPeriod" startAt="4"/>
            </a:pPr>
            <a:r>
              <a:rPr lang="en-US" altLang="en-US">
                <a:latin typeface="Arial" panose="020B0604020202020204" pitchFamily="34" charset="0"/>
              </a:rPr>
              <a:t>Dig </a:t>
            </a:r>
            <a:r>
              <a:rPr lang="en-US" altLang="en-US" dirty="0">
                <a:latin typeface="Arial" panose="020B0604020202020204" pitchFamily="34" charset="0"/>
              </a:rPr>
              <a:t>up all your CLUB FLAGS, banners, scrapbooks, etc. </a:t>
            </a:r>
          </a:p>
          <a:p>
            <a:pPr marL="228521" indent="-228521" eaLnBrk="1" hangingPunct="1">
              <a:buFontTx/>
              <a:buAutoNum type="arabicPeriod" startAt="5"/>
            </a:pPr>
            <a:r>
              <a:rPr lang="en-US" altLang="en-US" dirty="0">
                <a:latin typeface="Arial" panose="020B0604020202020204" pitchFamily="34" charset="0"/>
              </a:rPr>
              <a:t>CUSTOMIZE letters, advertising material, meeting agenda, name tags, information packet for the prospects, etc.</a:t>
            </a:r>
          </a:p>
        </p:txBody>
      </p:sp>
    </p:spTree>
    <p:extLst>
      <p:ext uri="{BB962C8B-B14F-4D97-AF65-F5344CB8AC3E}">
        <p14:creationId xmlns:p14="http://schemas.microsoft.com/office/powerpoint/2010/main" val="28309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ED7CF8C4-C909-4326-916C-1F2F4B30711B}"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10567" y="4459250"/>
            <a:ext cx="5681343" cy="4457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21" indent="-228521" eaLnBrk="1" hangingPunct="1">
              <a:buFontTx/>
              <a:buAutoNum type="alphaUcPeriod"/>
            </a:pPr>
            <a:r>
              <a:rPr lang="en-US" altLang="en-US" sz="1400" dirty="0">
                <a:latin typeface="Arial" panose="020B0604020202020204" pitchFamily="34" charset="0"/>
              </a:rPr>
              <a:t> </a:t>
            </a:r>
            <a:r>
              <a:rPr lang="en-US" altLang="en-US" dirty="0">
                <a:latin typeface="Arial" panose="020B0604020202020204" pitchFamily="34" charset="0"/>
              </a:rPr>
              <a:t>You need a Glad-Hander GREETER at the door. A very friendly 1</a:t>
            </a:r>
            <a:r>
              <a:rPr lang="en-US" altLang="en-US" baseline="30000" dirty="0">
                <a:latin typeface="Arial" panose="020B0604020202020204" pitchFamily="34" charset="0"/>
              </a:rPr>
              <a:t>ST</a:t>
            </a:r>
            <a:r>
              <a:rPr lang="en-US" altLang="en-US" dirty="0">
                <a:latin typeface="Arial" panose="020B0604020202020204" pitchFamily="34" charset="0"/>
              </a:rPr>
              <a:t>contact to impress the guests.  Your members also need to be up and circulating about the room. </a:t>
            </a:r>
          </a:p>
          <a:p>
            <a:pPr marL="228521" indent="-228521" eaLnBrk="1" hangingPunct="1"/>
            <a:r>
              <a:rPr lang="en-US" altLang="en-US" dirty="0">
                <a:latin typeface="Arial" panose="020B0604020202020204" pitchFamily="34" charset="0"/>
              </a:rPr>
              <a:t>      Everybody must have a name tag and offer them something to drink.</a:t>
            </a:r>
          </a:p>
          <a:p>
            <a:pPr marL="228521" indent="-228521" eaLnBrk="1" hangingPunct="1"/>
            <a:endParaRPr lang="en-US" altLang="en-US" dirty="0">
              <a:latin typeface="Arial" panose="020B0604020202020204" pitchFamily="34" charset="0"/>
            </a:endParaRPr>
          </a:p>
          <a:p>
            <a:pPr marL="228521" indent="-228521" eaLnBrk="1" hangingPunct="1">
              <a:buFontTx/>
              <a:buAutoNum type="alphaUcPeriod" startAt="2"/>
            </a:pPr>
            <a:r>
              <a:rPr lang="en-US" altLang="en-US" dirty="0">
                <a:latin typeface="Arial" panose="020B0604020202020204" pitchFamily="34" charset="0"/>
              </a:rPr>
              <a:t> SEATING, hopefully the sponsor will sit with the guest. Also MAKE SURE there are not any tables with just guests. Consider pre-assigning a few members to each table so the guests have to fill-in the gaps.</a:t>
            </a:r>
          </a:p>
          <a:p>
            <a:pPr marL="228521" indent="-228521" eaLnBrk="1" hangingPunct="1"/>
            <a:endParaRPr lang="en-US" altLang="en-US" dirty="0">
              <a:latin typeface="Arial" panose="020B0604020202020204" pitchFamily="34" charset="0"/>
            </a:endParaRPr>
          </a:p>
          <a:p>
            <a:pPr marL="228521" indent="-228521" eaLnBrk="1" hangingPunct="1">
              <a:buFontTx/>
              <a:buAutoNum type="alphaUcPeriod" startAt="3"/>
            </a:pPr>
            <a:r>
              <a:rPr lang="en-US" altLang="en-US" dirty="0">
                <a:latin typeface="Arial" panose="020B0604020202020204" pitchFamily="34" charset="0"/>
              </a:rPr>
              <a:t> There should by Agendas &amp; the Prospects Package on the table for each guest. Remind your members to explain what is happening as the evening progresses.</a:t>
            </a:r>
          </a:p>
          <a:p>
            <a:pPr marL="228521" indent="-228521" eaLnBrk="1" hangingPunct="1"/>
            <a:endParaRPr lang="en-US" altLang="en-US" dirty="0">
              <a:latin typeface="Arial" panose="020B0604020202020204" pitchFamily="34" charset="0"/>
            </a:endParaRPr>
          </a:p>
          <a:p>
            <a:pPr marL="228521" indent="-228521" eaLnBrk="1" hangingPunct="1"/>
            <a:r>
              <a:rPr lang="en-US" altLang="en-US" dirty="0">
                <a:latin typeface="Arial" panose="020B0604020202020204" pitchFamily="34" charset="0"/>
              </a:rPr>
              <a:t>D. This is a Lions meeting, so the President needs to get things started and follow the usual Agenda, beginning with the Pledge and then the Invocation.  Make sure it non-denominational.</a:t>
            </a:r>
          </a:p>
          <a:p>
            <a:pPr marL="228521" indent="-228521" eaLnBrk="1" hangingPunct="1"/>
            <a:r>
              <a:rPr lang="en-US" altLang="en-US" dirty="0">
                <a:latin typeface="Arial" panose="020B0604020202020204" pitchFamily="34" charset="0"/>
              </a:rPr>
              <a:t>We all know how to eat, so get started………………….</a:t>
            </a:r>
          </a:p>
          <a:p>
            <a:pPr marL="228521" indent="-228521" eaLnBrk="1" hangingPunct="1"/>
            <a:r>
              <a:rPr lang="en-US" altLang="en-US" dirty="0">
                <a:latin typeface="Arial" panose="020B0604020202020204" pitchFamily="34" charset="0"/>
              </a:rPr>
              <a:t>At the end of the meeting, thank them for attending and let them know you would be glad for them to be a member to continue providing service to the community and internationally.</a:t>
            </a:r>
          </a:p>
        </p:txBody>
      </p:sp>
    </p:spTree>
    <p:extLst>
      <p:ext uri="{BB962C8B-B14F-4D97-AF65-F5344CB8AC3E}">
        <p14:creationId xmlns:p14="http://schemas.microsoft.com/office/powerpoint/2010/main" val="1572750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822E70C3-9D6B-412B-87EC-4AD412CA5C30}"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After the Meeting Letters need to be sent to different groups of people.  Samples are provided in the Reference section.</a:t>
            </a:r>
          </a:p>
          <a:p>
            <a:pPr eaLnBrk="1" hangingPunct="1"/>
            <a:r>
              <a:rPr lang="en-US" altLang="en-US" dirty="0">
                <a:latin typeface="Arial" panose="020B0604020202020204" pitchFamily="34" charset="0"/>
              </a:rPr>
              <a:t>   - the people who actually joined.</a:t>
            </a:r>
          </a:p>
          <a:p>
            <a:pPr eaLnBrk="1" hangingPunct="1"/>
            <a:r>
              <a:rPr lang="en-US" altLang="en-US" dirty="0">
                <a:latin typeface="Arial" panose="020B0604020202020204" pitchFamily="34" charset="0"/>
              </a:rPr>
              <a:t>   - people who attended but didn’t immediately join.</a:t>
            </a:r>
          </a:p>
          <a:p>
            <a:pPr eaLnBrk="1" hangingPunct="1"/>
            <a:r>
              <a:rPr lang="en-US" altLang="en-US" dirty="0">
                <a:latin typeface="Arial" panose="020B0604020202020204" pitchFamily="34" charset="0"/>
              </a:rPr>
              <a:t>   - those you expected but didn’t see at the meeting.</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Follow-up calls also need to be made, hopefully by the sponsor.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You keep after EVERYONE until they either join or you get a definitive “no.”</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OTHER FACTS</a:t>
            </a:r>
          </a:p>
          <a:p>
            <a:pPr eaLnBrk="1" hangingPunct="1"/>
            <a:r>
              <a:rPr lang="en-US" altLang="en-US" dirty="0">
                <a:latin typeface="Arial" panose="020B0604020202020204" pitchFamily="34" charset="0"/>
              </a:rPr>
              <a:t>      - run a drive every year, twice per year for small clubs.</a:t>
            </a:r>
          </a:p>
          <a:p>
            <a:pPr eaLnBrk="1" hangingPunct="1"/>
            <a:r>
              <a:rPr lang="en-US" altLang="en-US" dirty="0">
                <a:latin typeface="Arial" panose="020B0604020202020204" pitchFamily="34" charset="0"/>
              </a:rPr>
              <a:t>      - success rate = 50 to 3 or 4</a:t>
            </a:r>
          </a:p>
          <a:p>
            <a:pPr eaLnBrk="1" hangingPunct="1"/>
            <a:r>
              <a:rPr lang="en-US" altLang="en-US" dirty="0">
                <a:latin typeface="Arial" panose="020B0604020202020204" pitchFamily="34" charset="0"/>
              </a:rPr>
              <a:t>             50 names x .4 = 20 agree to come</a:t>
            </a:r>
          </a:p>
          <a:p>
            <a:pPr eaLnBrk="1" hangingPunct="1"/>
            <a:r>
              <a:rPr lang="en-US" altLang="en-US" dirty="0">
                <a:latin typeface="Arial" panose="020B0604020202020204" pitchFamily="34" charset="0"/>
              </a:rPr>
              <a:t>             20 called x .4 = 8 appear at meeting</a:t>
            </a:r>
          </a:p>
          <a:p>
            <a:pPr eaLnBrk="1" hangingPunct="1"/>
            <a:r>
              <a:rPr lang="en-US" altLang="en-US" dirty="0">
                <a:latin typeface="Arial" panose="020B0604020202020204" pitchFamily="34" charset="0"/>
              </a:rPr>
              <a:t>             8 x .4 or .5 = 3 or 4 join your Lions club</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7548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Some other things you should consider is that your District and State Global Membership Teams (GMT) are here to help.  They want you to have a strong active club.</a:t>
            </a:r>
          </a:p>
          <a:p>
            <a:endParaRPr lang="en-US" altLang="en-US" dirty="0">
              <a:latin typeface="Arial" panose="020B0604020202020204" pitchFamily="34" charset="0"/>
            </a:endParaRPr>
          </a:p>
          <a:p>
            <a:r>
              <a:rPr lang="en-US" altLang="en-US" dirty="0">
                <a:latin typeface="Arial" panose="020B0604020202020204" pitchFamily="34" charset="0"/>
              </a:rPr>
              <a:t>Your GMT Teams have promotional resources that would be useful for a Lions membership night such as recruiting DVD’s and other information which explains further what Lions Clubs International is all about.</a:t>
            </a:r>
          </a:p>
          <a:p>
            <a:endParaRPr lang="en-US" altLang="en-US" dirty="0">
              <a:latin typeface="Arial" panose="020B0604020202020204" pitchFamily="34" charset="0"/>
            </a:endParaRPr>
          </a:p>
          <a:p>
            <a:r>
              <a:rPr lang="en-US" altLang="en-US" dirty="0">
                <a:latin typeface="Arial" panose="020B0604020202020204" pitchFamily="34" charset="0"/>
              </a:rPr>
              <a:t>The team may also know how your club can obtain audio visual equipment for use at your meeting</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49E39572-2340-411C-9451-0C96449B6A63}" type="slidenum">
              <a:rPr lang="en-US" altLang="en-US">
                <a:latin typeface="Arial" panose="020B0604020202020204" pitchFamily="34" charset="0"/>
              </a:rPr>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686306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We have to retain our members, or we don’t continue to grow.  Now, I am sure you are wondering how you make this happen.  Find out what they like to do and get them involved.  Have them be a chairperson or co-chairperson of a committee.  Find out what their ideas are and try it; you never know what will be successful even if you tried it before.  Times change and with the right excitement and person interested in running it or helping, this could be a huge success.   Ask them to be an officer or on the board; they can be a co-Lion Tamer, co-Tail Twister to give them a stake in your club and it helps to provide them with ownership of their club.  Make members feel valued; listen to them and use their strengths.  When you get new members, be welcoming, go sit with them and really get to know them.  Be respectful of all our Lions and make them feel like they are part of the Lions team.  You can even mention something that you find out about them.  Seek and we will find.  </a:t>
            </a:r>
          </a:p>
          <a:p>
            <a:endParaRPr lang="en-US" altLang="en-US" dirty="0">
              <a:latin typeface="Arial" panose="020B0604020202020204" pitchFamily="34" charset="0"/>
            </a:endParaRPr>
          </a:p>
          <a:p>
            <a:r>
              <a:rPr lang="en-US" altLang="en-US" dirty="0">
                <a:latin typeface="Arial" panose="020B0604020202020204" pitchFamily="34" charset="0"/>
              </a:rPr>
              <a:t>We can’t keep doing what we have been doing.  Being friendly goes a long way in keeping people around.</a:t>
            </a:r>
          </a:p>
          <a:p>
            <a:endParaRPr lang="en-US" altLang="en-US" dirty="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49E39572-2340-411C-9451-0C96449B6A63}" type="slidenum">
              <a:rPr lang="en-US" altLang="en-US">
                <a:solidFill>
                  <a:srgbClr val="000000"/>
                </a:solidFill>
                <a:latin typeface="Arial" panose="020B0604020202020204" pitchFamily="34" charset="0"/>
              </a:rPr>
              <a:pPr/>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3004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LCI introduced the North American Membership Initiative (NAMI) in 2020 but have changed it to Global Membership Approach so you will hear both talked about coming out from LCI.  Membership is important to all of us and our clubs.</a:t>
            </a:r>
          </a:p>
          <a:p>
            <a:endParaRPr lang="en-US" dirty="0"/>
          </a:p>
          <a:p>
            <a:r>
              <a:rPr lang="en-US" dirty="0"/>
              <a:t>The North American Membership Initiative pilot began in 2018 to help jump start the membership growth and retention in the United States and Canada.  As a result of that success, it was decided that the pilot and its objectives will continue on a worldwide basis and now will be known as the Global Membership Approach.   The Global Membership Approach will be delivered and supported by the Global Action Team. </a:t>
            </a:r>
          </a:p>
          <a:p>
            <a:endParaRPr lang="en-US" dirty="0"/>
          </a:p>
        </p:txBody>
      </p:sp>
      <p:sp>
        <p:nvSpPr>
          <p:cNvPr id="4" name="Slide Number Placeholder 3"/>
          <p:cNvSpPr>
            <a:spLocks noGrp="1"/>
          </p:cNvSpPr>
          <p:nvPr>
            <p:ph type="sldNum" sz="quarter" idx="5"/>
          </p:nvPr>
        </p:nvSpPr>
        <p:spPr/>
        <p:txBody>
          <a:bodyPr/>
          <a:lstStyle/>
          <a:p>
            <a:fld id="{A7B89749-A623-41D9-B071-2ABB2E87986C}" type="slidenum">
              <a:rPr lang="en-US" altLang="en-US" smtClean="0"/>
              <a:pPr/>
              <a:t>2</a:t>
            </a:fld>
            <a:endParaRPr lang="en-US" altLang="en-US"/>
          </a:p>
        </p:txBody>
      </p:sp>
    </p:spTree>
    <p:extLst>
      <p:ext uri="{BB962C8B-B14F-4D97-AF65-F5344CB8AC3E}">
        <p14:creationId xmlns:p14="http://schemas.microsoft.com/office/powerpoint/2010/main" val="2670526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Do the Community needs assessment.  This should help in coming up with new service projects to attract new members and retain seasoned members by getting projects they would like to work on.</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Do a membership satisfaction survey.  One can be found in the back of the Membership satisfaction guide. ME-301.  Find out how satisfied our members are and what suggestions they have.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Conduct Good Orientations.  Do new member orientation soon after they join the club.  Then you should do short orientation programs at monthly meetings to help the new members and to keep our seasoned members refreshed.</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42652" rtl="0" eaLnBrk="1" fontAlgn="auto" latinLnBrk="0" hangingPunct="1">
              <a:lnSpc>
                <a:spcPct val="100000"/>
              </a:lnSpc>
              <a:spcBef>
                <a:spcPts val="0"/>
              </a:spcBef>
              <a:spcAft>
                <a:spcPts val="0"/>
              </a:spcAft>
              <a:buClrTx/>
              <a:buSzTx/>
              <a:buFontTx/>
              <a:buNone/>
              <a:tabLst/>
              <a:defRPr/>
            </a:pPr>
            <a:fld id="{49E39572-2340-411C-9451-0C96449B6A6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2652"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1764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 flexible in attendance at meetings.  Other family commitments and activities do come up.  Attendance at fundraisers and service projects are as important as attending regular meetings if there are problems getting to regular meetings.  With the ability to send emails, we should be able to send out information to those not attending meetings that is important.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Members who have children.  Involve the children in activities and meetings.  Maybe you can get the older youth to do activities for the younger in another room.  Review Lions Family Cub program MPFM34 9/09.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With older members.  Don’t burn them out or don’t ignore them.  There is always a job they can do.</a:t>
            </a:r>
          </a:p>
          <a:p>
            <a:endParaRPr lang="en-US" altLang="en-US" dirty="0">
              <a:latin typeface="Arial" panose="020B0604020202020204" pitchFamily="34" charset="0"/>
            </a:endParaRPr>
          </a:p>
          <a:p>
            <a:r>
              <a:rPr lang="en-US" altLang="en-US" dirty="0">
                <a:latin typeface="Arial" panose="020B0604020202020204" pitchFamily="34" charset="0"/>
              </a:rPr>
              <a:t>We must retain our members as well as recruit new members to continue to function as Lions of Ohio and doing the great things that we do.</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42652" rtl="0" eaLnBrk="1" fontAlgn="auto" latinLnBrk="0" hangingPunct="1">
              <a:lnSpc>
                <a:spcPct val="100000"/>
              </a:lnSpc>
              <a:spcBef>
                <a:spcPts val="0"/>
              </a:spcBef>
              <a:spcAft>
                <a:spcPts val="0"/>
              </a:spcAft>
              <a:buClrTx/>
              <a:buSzTx/>
              <a:buFontTx/>
              <a:buNone/>
              <a:tabLst/>
              <a:defRPr/>
            </a:pPr>
            <a:fld id="{49E39572-2340-411C-9451-0C96449B6A6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2652"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4533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Are there any questions?  (Note:  If you do not know the answer to a question, take an action and get back to them).</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Also, do you have any ideas/suggestions?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Thank you so much for being here to learn about the Ohio Plan and how to help retain our current members.  Please feel free to contact me at anytime if you have questions or ideas.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Remember, that “If we aim at nothing, we will hit it”</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A637732D-AFB9-472E-96A7-7BD1CE1F5B9C}" type="slidenum">
              <a:rPr lang="en-US" altLang="en-US">
                <a:latin typeface="Arial" panose="020B0604020202020204" pitchFamily="34" charset="0"/>
              </a:rPr>
              <a:pPr/>
              <a:t>22</a:t>
            </a:fld>
            <a:endParaRPr lang="en-US" altLang="en-US">
              <a:latin typeface="Arial" panose="020B0604020202020204" pitchFamily="34" charset="0"/>
            </a:endParaRPr>
          </a:p>
        </p:txBody>
      </p:sp>
    </p:spTree>
    <p:extLst>
      <p:ext uri="{BB962C8B-B14F-4D97-AF65-F5344CB8AC3E}">
        <p14:creationId xmlns:p14="http://schemas.microsoft.com/office/powerpoint/2010/main" val="421142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89749-A623-41D9-B071-2ABB2E87986C}" type="slidenum">
              <a:rPr lang="en-US" altLang="en-US" smtClean="0"/>
              <a:pPr/>
              <a:t>23</a:t>
            </a:fld>
            <a:endParaRPr lang="en-US" altLang="en-US"/>
          </a:p>
        </p:txBody>
      </p:sp>
    </p:spTree>
    <p:extLst>
      <p:ext uri="{BB962C8B-B14F-4D97-AF65-F5344CB8AC3E}">
        <p14:creationId xmlns:p14="http://schemas.microsoft.com/office/powerpoint/2010/main" val="55719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Global Membership Approach objectives are aligned with the original North American Membership Initiative Objectives.  The objectives are:</a:t>
            </a:r>
          </a:p>
          <a:p>
            <a:endParaRPr lang="en-US" dirty="0"/>
          </a:p>
          <a:p>
            <a:r>
              <a:rPr lang="en-US" dirty="0"/>
              <a:t>•To rejuvenate districts with new clubs   </a:t>
            </a:r>
          </a:p>
          <a:p>
            <a:r>
              <a:rPr lang="en-US" dirty="0"/>
              <a:t>•Revitalize clubs with new members   </a:t>
            </a:r>
          </a:p>
          <a:p>
            <a:r>
              <a:rPr lang="en-US" dirty="0"/>
              <a:t>•Re-motivate our existing members with new fellowships and exciting service.</a:t>
            </a:r>
          </a:p>
          <a:p>
            <a:endParaRPr lang="en-US" dirty="0"/>
          </a:p>
          <a:p>
            <a:r>
              <a:rPr lang="en-US" dirty="0"/>
              <a:t>These three objectives continue driving us to our goal of increasing the number of Lions.  Global Membership Approach combines a strategic process and a set of available resources.  The goals are focused on membership growth through new club development.</a:t>
            </a:r>
          </a:p>
          <a:p>
            <a:endParaRPr lang="en-US" dirty="0"/>
          </a:p>
        </p:txBody>
      </p:sp>
      <p:sp>
        <p:nvSpPr>
          <p:cNvPr id="4" name="Slide Number Placeholder 3"/>
          <p:cNvSpPr>
            <a:spLocks noGrp="1"/>
          </p:cNvSpPr>
          <p:nvPr>
            <p:ph type="sldNum" sz="quarter" idx="5"/>
          </p:nvPr>
        </p:nvSpPr>
        <p:spPr/>
        <p:txBody>
          <a:bodyPr/>
          <a:lstStyle/>
          <a:p>
            <a:fld id="{A7B89749-A623-41D9-B071-2ABB2E87986C}" type="slidenum">
              <a:rPr lang="en-US" altLang="en-US" smtClean="0"/>
              <a:pPr/>
              <a:t>3</a:t>
            </a:fld>
            <a:endParaRPr lang="en-US" altLang="en-US"/>
          </a:p>
        </p:txBody>
      </p:sp>
    </p:spTree>
    <p:extLst>
      <p:ext uri="{BB962C8B-B14F-4D97-AF65-F5344CB8AC3E}">
        <p14:creationId xmlns:p14="http://schemas.microsoft.com/office/powerpoint/2010/main" val="152928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89749-A623-41D9-B071-2ABB2E87986C}" type="slidenum">
              <a:rPr lang="en-US" altLang="en-US" smtClean="0"/>
              <a:pPr/>
              <a:t>4</a:t>
            </a:fld>
            <a:endParaRPr lang="en-US" altLang="en-US"/>
          </a:p>
        </p:txBody>
      </p:sp>
    </p:spTree>
    <p:extLst>
      <p:ext uri="{BB962C8B-B14F-4D97-AF65-F5344CB8AC3E}">
        <p14:creationId xmlns:p14="http://schemas.microsoft.com/office/powerpoint/2010/main" val="281659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7388"/>
            <a:ext cx="4694238" cy="3521075"/>
          </a:xfrm>
        </p:spPr>
      </p:sp>
      <p:sp>
        <p:nvSpPr>
          <p:cNvPr id="3" name="Notes Placeholder 2"/>
          <p:cNvSpPr>
            <a:spLocks noGrp="1"/>
          </p:cNvSpPr>
          <p:nvPr>
            <p:ph type="body" idx="1"/>
          </p:nvPr>
        </p:nvSpPr>
        <p:spPr>
          <a:xfrm>
            <a:off x="710567" y="4459250"/>
            <a:ext cx="5736270" cy="4578387"/>
          </a:xfrm>
        </p:spPr>
        <p:txBody>
          <a:bodyPr/>
          <a:lstStyle/>
          <a:p>
            <a:r>
              <a:rPr lang="en-US" dirty="0"/>
              <a:t> This program is of major importance to LCI and Ohio Lions. We continue to lose many more members than we bring in across Ohio and North America.  We are losing clubs that have been around for many years but have not been able to recruit and retain members.  If we are to remain a viable part of being a service organization, we must work to recruit and retain our members.</a:t>
            </a:r>
          </a:p>
          <a:p>
            <a:r>
              <a:rPr lang="en-US" dirty="0"/>
              <a:t> We need to ask, “Just Ask” others to join us.  Find out what is important to them and determine if it is something that will work for your club as a project.  It is time to think “outside of the box” to move our terrific organization forward.  New ideas can bring in new members.  Also, keep our current members involved and an important part of your club.</a:t>
            </a:r>
          </a:p>
          <a:p>
            <a:r>
              <a:rPr lang="en-US" dirty="0"/>
              <a:t> We have seen numerous initiatives over the years to improve our membership numbers and continue to grow.  This not only allows us to accomplish our projects, raise funds and perform service, it allows us to do more.  In these times, there are many in need of our services and it never hurts to have another helping hand to get our work done.  </a:t>
            </a:r>
          </a:p>
          <a:p>
            <a:r>
              <a:rPr lang="en-US" dirty="0"/>
              <a:t>   I am not asking you to go out and start another whole program to make our district grow.  I am asking each club to take the Ohio Plan and utilize it this year.  Do not just go look at the plan; you need to read and then go accomplish each step in the plan.  The Ohio Plan is 10 pages and half of that document is templates that a club can use so they do not have to create letters, forms, etc.  It has been proven to work if you utilize it and follow it all the way through the process.  Remember, even if you get one new member, you have been successful! </a:t>
            </a:r>
          </a:p>
        </p:txBody>
      </p:sp>
      <p:sp>
        <p:nvSpPr>
          <p:cNvPr id="4" name="Slide Number Placeholder 3"/>
          <p:cNvSpPr>
            <a:spLocks noGrp="1"/>
          </p:cNvSpPr>
          <p:nvPr>
            <p:ph type="sldNum" sz="quarter" idx="5"/>
          </p:nvPr>
        </p:nvSpPr>
        <p:spPr/>
        <p:txBody>
          <a:bodyPr/>
          <a:lstStyle/>
          <a:p>
            <a:fld id="{A7B89749-A623-41D9-B071-2ABB2E87986C}" type="slidenum">
              <a:rPr lang="en-US" altLang="en-US" smtClean="0"/>
              <a:pPr/>
              <a:t>5</a:t>
            </a:fld>
            <a:endParaRPr lang="en-US" altLang="en-US"/>
          </a:p>
        </p:txBody>
      </p:sp>
    </p:spTree>
    <p:extLst>
      <p:ext uri="{BB962C8B-B14F-4D97-AF65-F5344CB8AC3E}">
        <p14:creationId xmlns:p14="http://schemas.microsoft.com/office/powerpoint/2010/main" val="14973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89749-A623-41D9-B071-2ABB2E87986C}" type="slidenum">
              <a:rPr lang="en-US" altLang="en-US" smtClean="0"/>
              <a:pPr/>
              <a:t>6</a:t>
            </a:fld>
            <a:endParaRPr lang="en-US" altLang="en-US"/>
          </a:p>
        </p:txBody>
      </p:sp>
    </p:spTree>
    <p:extLst>
      <p:ext uri="{BB962C8B-B14F-4D97-AF65-F5344CB8AC3E}">
        <p14:creationId xmlns:p14="http://schemas.microsoft.com/office/powerpoint/2010/main" val="184618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B89749-A623-41D9-B071-2ABB2E87986C}" type="slidenum">
              <a:rPr lang="en-US" altLang="en-US" smtClean="0"/>
              <a:pPr/>
              <a:t>7</a:t>
            </a:fld>
            <a:endParaRPr lang="en-US" altLang="en-US"/>
          </a:p>
        </p:txBody>
      </p:sp>
    </p:spTree>
    <p:extLst>
      <p:ext uri="{BB962C8B-B14F-4D97-AF65-F5344CB8AC3E}">
        <p14:creationId xmlns:p14="http://schemas.microsoft.com/office/powerpoint/2010/main" val="378099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AAD7E46D-C188-4E81-B328-0FDA3EBA31AD}"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Today we want to discuss a plan that was developed within Ohio and continues to be a proven plan to recruit new members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What is needed is a step-by-step guide, and that is what the Ohio Plan provides.</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1845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52">
              <a:defRPr>
                <a:solidFill>
                  <a:schemeClr val="tx1"/>
                </a:solidFill>
                <a:latin typeface="Tahoma" panose="020B0604030504040204" pitchFamily="34" charset="0"/>
              </a:defRPr>
            </a:lvl1pPr>
            <a:lvl2pPr marL="742695" indent="-285652" defTabSz="942652">
              <a:defRPr>
                <a:solidFill>
                  <a:schemeClr val="tx1"/>
                </a:solidFill>
                <a:latin typeface="Tahoma" panose="020B0604030504040204" pitchFamily="34" charset="0"/>
              </a:defRPr>
            </a:lvl2pPr>
            <a:lvl3pPr marL="1142609" indent="-228521" defTabSz="942652">
              <a:defRPr>
                <a:solidFill>
                  <a:schemeClr val="tx1"/>
                </a:solidFill>
                <a:latin typeface="Tahoma" panose="020B0604030504040204" pitchFamily="34" charset="0"/>
              </a:defRPr>
            </a:lvl3pPr>
            <a:lvl4pPr marL="1599652" indent="-228521" defTabSz="942652">
              <a:defRPr>
                <a:solidFill>
                  <a:schemeClr val="tx1"/>
                </a:solidFill>
                <a:latin typeface="Tahoma" panose="020B0604030504040204" pitchFamily="34" charset="0"/>
              </a:defRPr>
            </a:lvl4pPr>
            <a:lvl5pPr marL="2056695" indent="-228521" defTabSz="942652">
              <a:defRPr>
                <a:solidFill>
                  <a:schemeClr val="tx1"/>
                </a:solidFill>
                <a:latin typeface="Tahoma" panose="020B0604030504040204" pitchFamily="34" charset="0"/>
              </a:defRPr>
            </a:lvl5pPr>
            <a:lvl6pPr marL="2513738" indent="-228521" defTabSz="942652" eaLnBrk="0" fontAlgn="base" hangingPunct="0">
              <a:spcBef>
                <a:spcPct val="0"/>
              </a:spcBef>
              <a:spcAft>
                <a:spcPct val="0"/>
              </a:spcAft>
              <a:defRPr>
                <a:solidFill>
                  <a:schemeClr val="tx1"/>
                </a:solidFill>
                <a:latin typeface="Tahoma" panose="020B0604030504040204" pitchFamily="34" charset="0"/>
              </a:defRPr>
            </a:lvl6pPr>
            <a:lvl7pPr marL="2970782" indent="-228521" defTabSz="942652" eaLnBrk="0" fontAlgn="base" hangingPunct="0">
              <a:spcBef>
                <a:spcPct val="0"/>
              </a:spcBef>
              <a:spcAft>
                <a:spcPct val="0"/>
              </a:spcAft>
              <a:defRPr>
                <a:solidFill>
                  <a:schemeClr val="tx1"/>
                </a:solidFill>
                <a:latin typeface="Tahoma" panose="020B0604030504040204" pitchFamily="34" charset="0"/>
              </a:defRPr>
            </a:lvl7pPr>
            <a:lvl8pPr marL="3427826" indent="-228521" defTabSz="942652" eaLnBrk="0" fontAlgn="base" hangingPunct="0">
              <a:spcBef>
                <a:spcPct val="0"/>
              </a:spcBef>
              <a:spcAft>
                <a:spcPct val="0"/>
              </a:spcAft>
              <a:defRPr>
                <a:solidFill>
                  <a:schemeClr val="tx1"/>
                </a:solidFill>
                <a:latin typeface="Tahoma" panose="020B0604030504040204" pitchFamily="34" charset="0"/>
              </a:defRPr>
            </a:lvl8pPr>
            <a:lvl9pPr marL="3884868" indent="-228521" defTabSz="942652" eaLnBrk="0" fontAlgn="base" hangingPunct="0">
              <a:spcBef>
                <a:spcPct val="0"/>
              </a:spcBef>
              <a:spcAft>
                <a:spcPct val="0"/>
              </a:spcAft>
              <a:defRPr>
                <a:solidFill>
                  <a:schemeClr val="tx1"/>
                </a:solidFill>
                <a:latin typeface="Tahoma" panose="020B0604030504040204" pitchFamily="34" charset="0"/>
              </a:defRPr>
            </a:lvl9pPr>
          </a:lstStyle>
          <a:p>
            <a:fld id="{33DFB48C-41E1-4395-8E68-14F84E9BD492}"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NOT  ONLY  DOES  IT  WORK,  </a:t>
            </a:r>
          </a:p>
          <a:p>
            <a:pPr eaLnBrk="1" hangingPunct="1"/>
            <a:r>
              <a:rPr lang="en-US" altLang="en-US" dirty="0">
                <a:latin typeface="Arial" panose="020B0604020202020204" pitchFamily="34" charset="0"/>
              </a:rPr>
              <a:t>	IT  WORKS  EVERY  TIME  IT IS  APPLIED CORRECTLY.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However, there is a CATCH.</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To paraphrase a song by Frank Sinatra…….</a:t>
            </a:r>
          </a:p>
          <a:p>
            <a:pPr eaLnBrk="1" hangingPunct="1"/>
            <a:r>
              <a:rPr lang="en-US" altLang="en-US" dirty="0">
                <a:latin typeface="Arial" panose="020B0604020202020204" pitchFamily="34" charset="0"/>
              </a:rPr>
              <a:t>	YOU GOT TO DO IT OUR WAY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Over the years we have probably made ever possible mistake, and some of </a:t>
            </a:r>
          </a:p>
          <a:p>
            <a:pPr eaLnBrk="1" hangingPunct="1"/>
            <a:r>
              <a:rPr lang="en-US" altLang="en-US" dirty="0">
                <a:latin typeface="Arial" panose="020B0604020202020204" pitchFamily="34" charset="0"/>
              </a:rPr>
              <a:t>Them more than once.  Since the mistakes have already been made, </a:t>
            </a:r>
          </a:p>
          <a:p>
            <a:pPr eaLnBrk="1" hangingPunct="1"/>
            <a:r>
              <a:rPr lang="en-US" altLang="en-US" dirty="0">
                <a:latin typeface="Arial" panose="020B0604020202020204" pitchFamily="34" charset="0"/>
              </a:rPr>
              <a:t>you are under no obligation to repeat the same errors.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FOLLOW THE TEMPLATE WE’RE PROVIDING	</a:t>
            </a:r>
          </a:p>
          <a:p>
            <a:pPr eaLnBrk="1" hangingPunct="1"/>
            <a:r>
              <a:rPr lang="en-US" altLang="en-US" dirty="0">
                <a:latin typeface="Arial" panose="020B0604020202020204" pitchFamily="34" charset="0"/>
              </a:rPr>
              <a:t>	AND YOU’LL BE SUCCESSFUL.</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As a starting point, there are two things you must accomplish.</a:t>
            </a:r>
          </a:p>
        </p:txBody>
      </p:sp>
    </p:spTree>
    <p:extLst>
      <p:ext uri="{BB962C8B-B14F-4D97-AF65-F5344CB8AC3E}">
        <p14:creationId xmlns:p14="http://schemas.microsoft.com/office/powerpoint/2010/main" val="180959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648D-2E19-41CB-B966-7A4EECF7233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973C9CB-CB94-4E96-B407-0B4306CD2B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3B6FF86-D4D1-442F-BEBA-C229305448D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91BDD0B-81CA-4441-B728-6DEEA81DEFC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B6A127C-102E-414C-8FD5-ACF880DB9272}"/>
              </a:ext>
            </a:extLst>
          </p:cNvPr>
          <p:cNvSpPr>
            <a:spLocks noGrp="1"/>
          </p:cNvSpPr>
          <p:nvPr>
            <p:ph type="sldNum" sz="quarter" idx="12"/>
          </p:nvPr>
        </p:nvSpPr>
        <p:spPr/>
        <p:txBody>
          <a:bodyPr/>
          <a:lstStyle/>
          <a:p>
            <a:fld id="{9B9B947F-2B04-4E83-B201-BC235109BE91}" type="slidenum">
              <a:rPr lang="en-US" altLang="en-US" smtClean="0"/>
              <a:pPr/>
              <a:t>‹#›</a:t>
            </a:fld>
            <a:endParaRPr lang="en-US" altLang="en-US"/>
          </a:p>
        </p:txBody>
      </p:sp>
    </p:spTree>
    <p:extLst>
      <p:ext uri="{BB962C8B-B14F-4D97-AF65-F5344CB8AC3E}">
        <p14:creationId xmlns:p14="http://schemas.microsoft.com/office/powerpoint/2010/main" val="163013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85BF-7992-48BC-937A-37770B3765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2AE9E-7E19-45C5-BD8E-1C6984E8E8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D3530-2E68-4070-B910-5491C921E41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ED634B8-0712-4C4F-A2B9-C237A2EE45E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A5717BA-77E9-4041-9819-0BAC28039287}"/>
              </a:ext>
            </a:extLst>
          </p:cNvPr>
          <p:cNvSpPr>
            <a:spLocks noGrp="1"/>
          </p:cNvSpPr>
          <p:nvPr>
            <p:ph type="sldNum" sz="quarter" idx="12"/>
          </p:nvPr>
        </p:nvSpPr>
        <p:spPr/>
        <p:txBody>
          <a:bodyPr/>
          <a:lstStyle/>
          <a:p>
            <a:fld id="{107B9C5B-D7CC-4445-8D56-97A82F43F50D}" type="slidenum">
              <a:rPr lang="en-US" altLang="en-US" smtClean="0"/>
              <a:pPr/>
              <a:t>‹#›</a:t>
            </a:fld>
            <a:endParaRPr lang="en-US" altLang="en-US"/>
          </a:p>
        </p:txBody>
      </p:sp>
    </p:spTree>
    <p:extLst>
      <p:ext uri="{BB962C8B-B14F-4D97-AF65-F5344CB8AC3E}">
        <p14:creationId xmlns:p14="http://schemas.microsoft.com/office/powerpoint/2010/main" val="80388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637553-EDE6-448D-8ADF-20E0114F861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E456C7-AC3A-4F78-8ACA-3C08D3BFB35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3552C-056A-49F3-8EB6-F61BCCF8F3C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E3C4511-82B0-4858-98E1-2C0D54266BB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073E46-7AEF-44C4-AA8F-9A5967FE379B}"/>
              </a:ext>
            </a:extLst>
          </p:cNvPr>
          <p:cNvSpPr>
            <a:spLocks noGrp="1"/>
          </p:cNvSpPr>
          <p:nvPr>
            <p:ph type="sldNum" sz="quarter" idx="12"/>
          </p:nvPr>
        </p:nvSpPr>
        <p:spPr/>
        <p:txBody>
          <a:bodyPr/>
          <a:lstStyle/>
          <a:p>
            <a:fld id="{53B66BAE-A567-4A4A-9951-9FDE67717309}" type="slidenum">
              <a:rPr lang="en-US" altLang="en-US" smtClean="0"/>
              <a:pPr/>
              <a:t>‹#›</a:t>
            </a:fld>
            <a:endParaRPr lang="en-US" altLang="en-US"/>
          </a:p>
        </p:txBody>
      </p:sp>
    </p:spTree>
    <p:extLst>
      <p:ext uri="{BB962C8B-B14F-4D97-AF65-F5344CB8AC3E}">
        <p14:creationId xmlns:p14="http://schemas.microsoft.com/office/powerpoint/2010/main" val="86450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65D6-6301-41D5-B84F-7D04DDE8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D68BF-FFBA-4633-BA47-2B6FC5AB10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8D97D-1C5C-4DA6-A9D7-73C63094E7C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0477297-F6C5-4940-BEB2-58FCC2C29CA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1738E7C-AB06-4118-BE11-B9AB7517362F}"/>
              </a:ext>
            </a:extLst>
          </p:cNvPr>
          <p:cNvSpPr>
            <a:spLocks noGrp="1"/>
          </p:cNvSpPr>
          <p:nvPr>
            <p:ph type="sldNum" sz="quarter" idx="12"/>
          </p:nvPr>
        </p:nvSpPr>
        <p:spPr/>
        <p:txBody>
          <a:bodyPr/>
          <a:lstStyle/>
          <a:p>
            <a:fld id="{2E316690-7ED9-4CF9-ACA7-25FFDDF6FA39}" type="slidenum">
              <a:rPr lang="en-US" altLang="en-US" smtClean="0"/>
              <a:pPr/>
              <a:t>‹#›</a:t>
            </a:fld>
            <a:endParaRPr lang="en-US" altLang="en-US"/>
          </a:p>
        </p:txBody>
      </p:sp>
    </p:spTree>
    <p:extLst>
      <p:ext uri="{BB962C8B-B14F-4D97-AF65-F5344CB8AC3E}">
        <p14:creationId xmlns:p14="http://schemas.microsoft.com/office/powerpoint/2010/main" val="109603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DCEC-0498-402F-9F05-6127D7C206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84569D1-F1C8-41BC-BC6F-084258471D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31A6E9-957A-4328-AA7E-229AA019882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3A7959E-E689-453F-9CE6-C5FC20ECD79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4C79449-48EE-4DEC-8657-09A42D9AC883}"/>
              </a:ext>
            </a:extLst>
          </p:cNvPr>
          <p:cNvSpPr>
            <a:spLocks noGrp="1"/>
          </p:cNvSpPr>
          <p:nvPr>
            <p:ph type="sldNum" sz="quarter" idx="12"/>
          </p:nvPr>
        </p:nvSpPr>
        <p:spPr/>
        <p:txBody>
          <a:bodyPr/>
          <a:lstStyle/>
          <a:p>
            <a:fld id="{3CEF58D3-7B95-40F9-91A4-C2361CB5384B}" type="slidenum">
              <a:rPr lang="en-US" altLang="en-US" smtClean="0"/>
              <a:pPr/>
              <a:t>‹#›</a:t>
            </a:fld>
            <a:endParaRPr lang="en-US" altLang="en-US"/>
          </a:p>
        </p:txBody>
      </p:sp>
    </p:spTree>
    <p:extLst>
      <p:ext uri="{BB962C8B-B14F-4D97-AF65-F5344CB8AC3E}">
        <p14:creationId xmlns:p14="http://schemas.microsoft.com/office/powerpoint/2010/main" val="162301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33AA-B854-4E43-A631-912C4F12F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1F28F-4F77-4B32-B771-C9BE0E5621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251F6F-D05A-4B04-ADEB-DAA9D2A1F03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C31FE8-0E5A-43D0-9676-F2A1DE4DEF6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2DB0D44-6011-4C9B-99AE-FE517182246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AAB5151-8C2E-43DE-ACFA-97398129862B}"/>
              </a:ext>
            </a:extLst>
          </p:cNvPr>
          <p:cNvSpPr>
            <a:spLocks noGrp="1"/>
          </p:cNvSpPr>
          <p:nvPr>
            <p:ph type="sldNum" sz="quarter" idx="12"/>
          </p:nvPr>
        </p:nvSpPr>
        <p:spPr/>
        <p:txBody>
          <a:bodyPr/>
          <a:lstStyle/>
          <a:p>
            <a:fld id="{96E565BD-6376-4471-9696-5DF4952624A7}" type="slidenum">
              <a:rPr lang="en-US" altLang="en-US" smtClean="0"/>
              <a:pPr/>
              <a:t>‹#›</a:t>
            </a:fld>
            <a:endParaRPr lang="en-US" altLang="en-US"/>
          </a:p>
        </p:txBody>
      </p:sp>
    </p:spTree>
    <p:extLst>
      <p:ext uri="{BB962C8B-B14F-4D97-AF65-F5344CB8AC3E}">
        <p14:creationId xmlns:p14="http://schemas.microsoft.com/office/powerpoint/2010/main" val="392329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27C8-28B5-4646-B336-C9E2EAE3890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BB33E0-8021-4BA1-8C64-86DACC337C7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F9E44C7-3878-42FD-92BB-10D919782F6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3DCEC6-EED4-4D81-8474-447641840D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1145BF-40AF-470A-B13B-12E338DB9F4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4414CF-4ABD-4631-B34C-75938DF6F475}"/>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659410F9-7CB0-4D96-B053-E0E4D2763343}"/>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80F9F1A0-C5A3-4E83-B25B-1063CD4E229C}"/>
              </a:ext>
            </a:extLst>
          </p:cNvPr>
          <p:cNvSpPr>
            <a:spLocks noGrp="1"/>
          </p:cNvSpPr>
          <p:nvPr>
            <p:ph type="sldNum" sz="quarter" idx="12"/>
          </p:nvPr>
        </p:nvSpPr>
        <p:spPr/>
        <p:txBody>
          <a:bodyPr/>
          <a:lstStyle/>
          <a:p>
            <a:fld id="{C480C21F-936F-4A23-9DF7-8765029FF7E0}" type="slidenum">
              <a:rPr lang="en-US" altLang="en-US" smtClean="0"/>
              <a:pPr/>
              <a:t>‹#›</a:t>
            </a:fld>
            <a:endParaRPr lang="en-US" altLang="en-US"/>
          </a:p>
        </p:txBody>
      </p:sp>
    </p:spTree>
    <p:extLst>
      <p:ext uri="{BB962C8B-B14F-4D97-AF65-F5344CB8AC3E}">
        <p14:creationId xmlns:p14="http://schemas.microsoft.com/office/powerpoint/2010/main" val="183480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12F19-A76C-4903-88C1-12A6573D6A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CF03C-960E-4AFE-9E33-31BB97CC4130}"/>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9316C8A8-11D0-4B13-8BDE-01E9F148D93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A167D475-601C-4148-8556-DBA6D6613D37}"/>
              </a:ext>
            </a:extLst>
          </p:cNvPr>
          <p:cNvSpPr>
            <a:spLocks noGrp="1"/>
          </p:cNvSpPr>
          <p:nvPr>
            <p:ph type="sldNum" sz="quarter" idx="12"/>
          </p:nvPr>
        </p:nvSpPr>
        <p:spPr/>
        <p:txBody>
          <a:bodyPr/>
          <a:lstStyle/>
          <a:p>
            <a:fld id="{B451304E-17C5-4F58-80FA-6FA299FE377A}" type="slidenum">
              <a:rPr lang="en-US" altLang="en-US" smtClean="0"/>
              <a:pPr/>
              <a:t>‹#›</a:t>
            </a:fld>
            <a:endParaRPr lang="en-US" altLang="en-US"/>
          </a:p>
        </p:txBody>
      </p:sp>
    </p:spTree>
    <p:extLst>
      <p:ext uri="{BB962C8B-B14F-4D97-AF65-F5344CB8AC3E}">
        <p14:creationId xmlns:p14="http://schemas.microsoft.com/office/powerpoint/2010/main" val="352575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B24FB4-82D4-4656-ACB5-01138E023E1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7B4C5F96-998E-45BE-8657-748011263ACC}"/>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327463E1-FFC8-4F46-B1BD-E5BC3494D557}"/>
              </a:ext>
            </a:extLst>
          </p:cNvPr>
          <p:cNvSpPr>
            <a:spLocks noGrp="1"/>
          </p:cNvSpPr>
          <p:nvPr>
            <p:ph type="sldNum" sz="quarter" idx="12"/>
          </p:nvPr>
        </p:nvSpPr>
        <p:spPr/>
        <p:txBody>
          <a:bodyPr/>
          <a:lstStyle/>
          <a:p>
            <a:fld id="{57F98D18-0962-448B-8B19-676D1E3D2375}" type="slidenum">
              <a:rPr lang="en-US" altLang="en-US" smtClean="0"/>
              <a:pPr/>
              <a:t>‹#›</a:t>
            </a:fld>
            <a:endParaRPr lang="en-US" altLang="en-US"/>
          </a:p>
        </p:txBody>
      </p:sp>
    </p:spTree>
    <p:extLst>
      <p:ext uri="{BB962C8B-B14F-4D97-AF65-F5344CB8AC3E}">
        <p14:creationId xmlns:p14="http://schemas.microsoft.com/office/powerpoint/2010/main" val="318937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DB78-3333-4A02-8AB6-8BFF39A017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79D68DB-F4F3-4A2A-B940-987426B36E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14B12-CA91-42A4-BA0D-C4BC1597E6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15CEAAB-5E95-4D9A-A5E9-08885D418A05}"/>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984AE3D-F541-4294-A667-E34916F9270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D67A9C5-4C67-4553-8D68-D9432CC62E03}"/>
              </a:ext>
            </a:extLst>
          </p:cNvPr>
          <p:cNvSpPr>
            <a:spLocks noGrp="1"/>
          </p:cNvSpPr>
          <p:nvPr>
            <p:ph type="sldNum" sz="quarter" idx="12"/>
          </p:nvPr>
        </p:nvSpPr>
        <p:spPr/>
        <p:txBody>
          <a:bodyPr/>
          <a:lstStyle/>
          <a:p>
            <a:fld id="{393FCE49-0B8A-49E7-9DB8-F9FD2435BFFF}" type="slidenum">
              <a:rPr lang="en-US" altLang="en-US" smtClean="0"/>
              <a:pPr/>
              <a:t>‹#›</a:t>
            </a:fld>
            <a:endParaRPr lang="en-US" altLang="en-US"/>
          </a:p>
        </p:txBody>
      </p:sp>
    </p:spTree>
    <p:extLst>
      <p:ext uri="{BB962C8B-B14F-4D97-AF65-F5344CB8AC3E}">
        <p14:creationId xmlns:p14="http://schemas.microsoft.com/office/powerpoint/2010/main" val="69964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CBB3-F7AB-4A60-884E-FB7085E1A5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5E9D221-26FB-4784-BFD2-3462159C8A4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87DA27E-83AE-48BA-8592-627CCD661D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4F1B98C-BE04-4C54-8552-D09FD4091517}"/>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254FA2B-F78C-4147-B288-C30FDFA0435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721B059-B47F-49E2-9483-ABB7B2DF7982}"/>
              </a:ext>
            </a:extLst>
          </p:cNvPr>
          <p:cNvSpPr>
            <a:spLocks noGrp="1"/>
          </p:cNvSpPr>
          <p:nvPr>
            <p:ph type="sldNum" sz="quarter" idx="12"/>
          </p:nvPr>
        </p:nvSpPr>
        <p:spPr/>
        <p:txBody>
          <a:bodyPr/>
          <a:lstStyle/>
          <a:p>
            <a:fld id="{EA382E6A-1C72-4D89-BDF9-066A247D4DDB}" type="slidenum">
              <a:rPr lang="en-US" altLang="en-US" smtClean="0"/>
              <a:pPr/>
              <a:t>‹#›</a:t>
            </a:fld>
            <a:endParaRPr lang="en-US" altLang="en-US"/>
          </a:p>
        </p:txBody>
      </p:sp>
    </p:spTree>
    <p:extLst>
      <p:ext uri="{BB962C8B-B14F-4D97-AF65-F5344CB8AC3E}">
        <p14:creationId xmlns:p14="http://schemas.microsoft.com/office/powerpoint/2010/main" val="257228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FE5A0-EDC3-4DFD-AEB3-9DD5A4054E3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076E04-EE73-4C0F-9537-419374EB0C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980A9-4574-4143-A739-ACAFBBF5331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EE6950D-4401-4D3A-A273-92204CF8724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A080987-E088-44DE-B33B-47DFB0AFB5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0DA32B-18D2-403C-AF34-DAD8A5EE6487}" type="slidenum">
              <a:rPr lang="en-US" altLang="en-US" smtClean="0"/>
              <a:pPr/>
              <a:t>‹#›</a:t>
            </a:fld>
            <a:endParaRPr lang="en-US" altLang="en-US"/>
          </a:p>
        </p:txBody>
      </p:sp>
    </p:spTree>
    <p:extLst>
      <p:ext uri="{BB962C8B-B14F-4D97-AF65-F5344CB8AC3E}">
        <p14:creationId xmlns:p14="http://schemas.microsoft.com/office/powerpoint/2010/main" val="393986159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hiolionsoh1.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File:International_Cricket_Council_members_(by_region).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de/illustrations/teamwork-team-zahnrad-zahnr%C3%A4der-219896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nujmagazine.blogspot.com/2015/09/how-microsoft-possibly-revamped-it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ngimg.com/download/3811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xhere.com/en/photo/102088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tolweb.org/treehouses/?treehouse_id=473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28650" y="533401"/>
            <a:ext cx="8286750" cy="3106002"/>
          </a:xfrm>
        </p:spPr>
        <p:txBody>
          <a:bodyPr>
            <a:noAutofit/>
          </a:bodyPr>
          <a:lstStyle/>
          <a:p>
            <a:pPr algn="ctr" eaLnBrk="1" fontAlgn="auto" hangingPunct="1">
              <a:spcAft>
                <a:spcPts val="0"/>
              </a:spcAft>
              <a:defRPr/>
            </a:pPr>
            <a:r>
              <a:rPr lang="en-US" sz="4400" b="1" dirty="0">
                <a:effectLst>
                  <a:outerShdw blurRad="38100" dist="38100" dir="2700000" algn="tl">
                    <a:srgbClr val="C0C0C0"/>
                  </a:outerShdw>
                </a:effectLst>
                <a:latin typeface="Algerian" panose="04020705040A02060702" pitchFamily="82" charset="0"/>
              </a:rPr>
              <a:t>Global Membership Approach/north American membership initiative and THE OHIO PLAN</a:t>
            </a:r>
            <a:br>
              <a:rPr lang="en-US" sz="4400" b="1" dirty="0">
                <a:effectLst>
                  <a:outerShdw blurRad="38100" dist="38100" dir="2700000" algn="tl">
                    <a:srgbClr val="C0C0C0"/>
                  </a:outerShdw>
                </a:effectLst>
                <a:latin typeface="Algerian" panose="04020705040A02060702" pitchFamily="82" charset="0"/>
              </a:rPr>
            </a:br>
            <a:endParaRPr lang="en-US" sz="4400" b="1" dirty="0">
              <a:latin typeface="Algerian" panose="04020705040A02060702" pitchFamily="82" charset="0"/>
            </a:endParaRPr>
          </a:p>
        </p:txBody>
      </p:sp>
      <p:sp>
        <p:nvSpPr>
          <p:cNvPr id="2" name="Content Placeholder 1">
            <a:extLst>
              <a:ext uri="{FF2B5EF4-FFF2-40B4-BE49-F238E27FC236}">
                <a16:creationId xmlns:a16="http://schemas.microsoft.com/office/drawing/2014/main" id="{437CD672-F4C1-4134-B975-72F98BCFE93D}"/>
              </a:ext>
            </a:extLst>
          </p:cNvPr>
          <p:cNvSpPr>
            <a:spLocks noGrp="1"/>
          </p:cNvSpPr>
          <p:nvPr>
            <p:ph idx="1"/>
          </p:nvPr>
        </p:nvSpPr>
        <p:spPr>
          <a:xfrm>
            <a:off x="6038850" y="5226048"/>
            <a:ext cx="3028950" cy="1250952"/>
          </a:xfrm>
        </p:spPr>
        <p:txBody>
          <a:bodyPr>
            <a:normAutofit/>
          </a:bodyPr>
          <a:lstStyle/>
          <a:p>
            <a:pPr marL="0" indent="0">
              <a:buNone/>
            </a:pPr>
            <a:r>
              <a:rPr lang="en-US" b="1" dirty="0">
                <a:solidFill>
                  <a:srgbClr val="FF0000"/>
                </a:solidFill>
              </a:rPr>
              <a:t>PCC/IPDG Lydia Houser</a:t>
            </a:r>
          </a:p>
          <a:p>
            <a:pPr marL="0" indent="0">
              <a:buNone/>
            </a:pPr>
            <a:r>
              <a:rPr lang="en-US" b="1" dirty="0">
                <a:solidFill>
                  <a:srgbClr val="FF0000"/>
                </a:solidFill>
              </a:rPr>
              <a:t>(937) 609-6594 C</a:t>
            </a:r>
          </a:p>
          <a:p>
            <a:pPr marL="0" indent="0">
              <a:buNone/>
            </a:pPr>
            <a:r>
              <a:rPr lang="en-US" b="1" dirty="0">
                <a:solidFill>
                  <a:srgbClr val="FF0000"/>
                </a:solidFill>
              </a:rPr>
              <a:t>LMHYOYO@aol.com</a:t>
            </a:r>
          </a:p>
          <a:p>
            <a:endParaRPr lang="en-US" dirty="0"/>
          </a:p>
        </p:txBody>
      </p:sp>
      <p:sp>
        <p:nvSpPr>
          <p:cNvPr id="3074"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37421D1-92B2-4445-A59D-73203BCD4F89}" type="slidenum">
              <a:rPr lang="en-US" altLang="en-US">
                <a:solidFill>
                  <a:srgbClr val="D1EAEE"/>
                </a:solidFill>
              </a:rPr>
              <a:pPr/>
              <a:t>1</a:t>
            </a:fld>
            <a:endParaRPr lang="en-US" altLang="en-US">
              <a:solidFill>
                <a:srgbClr val="D1EAEE"/>
              </a:solidFill>
            </a:endParaRPr>
          </a:p>
        </p:txBody>
      </p:sp>
      <p:pic>
        <p:nvPicPr>
          <p:cNvPr id="3076" name="Picture 4" descr="lionlogo_2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9850" y="3429000"/>
            <a:ext cx="2564300" cy="242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762000"/>
            <a:ext cx="7793037" cy="914400"/>
          </a:xfrm>
        </p:spPr>
        <p:txBody>
          <a:bodyPr>
            <a:normAutofit/>
          </a:bodyPr>
          <a:lstStyle/>
          <a:p>
            <a:pPr algn="ctr" eaLnBrk="1" fontAlgn="auto" hangingPunct="1">
              <a:spcAft>
                <a:spcPts val="0"/>
              </a:spcAft>
              <a:defRPr/>
            </a:pPr>
            <a:r>
              <a:rPr lang="en-US" sz="4000" dirty="0"/>
              <a:t>   </a:t>
            </a:r>
            <a:r>
              <a:rPr lang="en-US" sz="4000" b="1" dirty="0">
                <a:solidFill>
                  <a:srgbClr val="990000"/>
                </a:solidFill>
                <a:effectLst>
                  <a:outerShdw blurRad="38100" dist="38100" dir="2700000" algn="tl">
                    <a:srgbClr val="C0C0C0"/>
                  </a:outerShdw>
                </a:effectLst>
                <a:latin typeface="Calibri" panose="020F0502020204030204" pitchFamily="34" charset="0"/>
                <a:cs typeface="Calibri" panose="020F0502020204030204" pitchFamily="34" charset="0"/>
              </a:rPr>
              <a:t>ACHILLES HEELS</a:t>
            </a:r>
          </a:p>
        </p:txBody>
      </p:sp>
      <p:sp>
        <p:nvSpPr>
          <p:cNvPr id="55299" name="Rectangle 3"/>
          <p:cNvSpPr>
            <a:spLocks noGrp="1" noChangeArrowheads="1"/>
          </p:cNvSpPr>
          <p:nvPr>
            <p:ph idx="1"/>
          </p:nvPr>
        </p:nvSpPr>
        <p:spPr>
          <a:xfrm>
            <a:off x="990600" y="2209800"/>
            <a:ext cx="7772400" cy="4114800"/>
          </a:xfrm>
        </p:spPr>
        <p:txBody>
          <a:bodyPr>
            <a:normAutofit/>
          </a:bodyPr>
          <a:lstStyle/>
          <a:p>
            <a:pPr eaLnBrk="1" hangingPunct="1"/>
            <a:r>
              <a:rPr lang="en-US" altLang="en-US" sz="3600" dirty="0"/>
              <a:t>Must Treat Recruiting as a </a:t>
            </a:r>
            <a:r>
              <a:rPr lang="en-US" altLang="en-US" sz="3600" b="1" u="sng" dirty="0"/>
              <a:t>Project.</a:t>
            </a:r>
          </a:p>
          <a:p>
            <a:pPr eaLnBrk="1" hangingPunct="1"/>
            <a:endParaRPr lang="en-US" altLang="en-US" sz="3600" b="1" u="sng" dirty="0"/>
          </a:p>
          <a:p>
            <a:pPr eaLnBrk="1" hangingPunct="1"/>
            <a:r>
              <a:rPr lang="en-US" altLang="en-US" sz="3600" dirty="0"/>
              <a:t>Must Keep Charlie/Mary Happy.</a:t>
            </a:r>
          </a:p>
        </p:txBody>
      </p:sp>
      <p:sp>
        <p:nvSpPr>
          <p:cNvPr id="7170"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E499392-0461-4A91-9A33-8D8960D117B6}" type="slidenum">
              <a:rPr lang="en-US" altLang="en-US">
                <a:solidFill>
                  <a:srgbClr val="D1EAEE"/>
                </a:solidFill>
              </a:rPr>
              <a:pPr/>
              <a:t>10</a:t>
            </a:fld>
            <a:endParaRPr lang="en-US" altLang="en-US">
              <a:solidFill>
                <a:srgbClr val="D1EAEE"/>
              </a:solidFill>
            </a:endParaRPr>
          </a:p>
        </p:txBody>
      </p:sp>
      <p:pic>
        <p:nvPicPr>
          <p:cNvPr id="3" name="Picture 2" descr="A drawing of a person&#10;&#10;Description automatically generated">
            <a:extLst>
              <a:ext uri="{FF2B5EF4-FFF2-40B4-BE49-F238E27FC236}">
                <a16:creationId xmlns:a16="http://schemas.microsoft.com/office/drawing/2014/main" id="{78C4F99B-AA1A-488B-BECF-67AA2134E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343400"/>
            <a:ext cx="4019550" cy="2178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2000" fill="hold"/>
                                        <p:tgtEl>
                                          <p:spTgt spid="55299">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additive="base">
                                        <p:cTn id="13" dur="2000" fill="hold"/>
                                        <p:tgtEl>
                                          <p:spTgt spid="55299">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algn="ctr" eaLnBrk="1" fontAlgn="auto" hangingPunct="1">
              <a:spcAft>
                <a:spcPts val="0"/>
              </a:spcAft>
              <a:defRPr/>
            </a:pPr>
            <a:r>
              <a:rPr lang="en-US" b="1" dirty="0"/>
              <a:t>   </a:t>
            </a:r>
            <a:r>
              <a:rPr lang="en-US" sz="4000" b="1" dirty="0">
                <a:solidFill>
                  <a:srgbClr val="0070C0"/>
                </a:solidFill>
                <a:effectLst>
                  <a:outerShdw blurRad="38100" dist="38100" dir="2700000" algn="tl">
                    <a:srgbClr val="C0C0C0"/>
                  </a:outerShdw>
                </a:effectLst>
                <a:latin typeface="+mn-lt"/>
              </a:rPr>
              <a:t>KEY ACTIVITIES</a:t>
            </a:r>
          </a:p>
        </p:txBody>
      </p:sp>
      <p:sp>
        <p:nvSpPr>
          <p:cNvPr id="56323" name="Rectangle 3"/>
          <p:cNvSpPr>
            <a:spLocks noGrp="1" noChangeArrowheads="1"/>
          </p:cNvSpPr>
          <p:nvPr>
            <p:ph idx="1"/>
          </p:nvPr>
        </p:nvSpPr>
        <p:spPr>
          <a:xfrm>
            <a:off x="1905000" y="2209800"/>
            <a:ext cx="5980113" cy="3544888"/>
          </a:xfrm>
        </p:spPr>
        <p:txBody>
          <a:bodyPr/>
          <a:lstStyle/>
          <a:p>
            <a:pPr eaLnBrk="1" hangingPunct="1"/>
            <a:r>
              <a:rPr lang="en-US" altLang="en-US" sz="3600" dirty="0"/>
              <a:t>Gather Names</a:t>
            </a:r>
          </a:p>
          <a:p>
            <a:pPr eaLnBrk="1" hangingPunct="1"/>
            <a:r>
              <a:rPr lang="en-US" altLang="en-US" sz="3600" dirty="0"/>
              <a:t>Communicate</a:t>
            </a:r>
          </a:p>
          <a:p>
            <a:pPr eaLnBrk="1" hangingPunct="1"/>
            <a:r>
              <a:rPr lang="en-US" altLang="en-US" sz="3600" dirty="0"/>
              <a:t>Plan Meeting</a:t>
            </a:r>
          </a:p>
          <a:p>
            <a:pPr eaLnBrk="1" hangingPunct="1"/>
            <a:r>
              <a:rPr lang="en-US" altLang="en-US" sz="3600" dirty="0"/>
              <a:t>“M - DAY”</a:t>
            </a:r>
          </a:p>
          <a:p>
            <a:pPr eaLnBrk="1" hangingPunct="1"/>
            <a:r>
              <a:rPr lang="en-US" altLang="en-US" sz="3600" dirty="0"/>
              <a:t>Follow-up</a:t>
            </a:r>
          </a:p>
          <a:p>
            <a:pPr eaLnBrk="1" hangingPunct="1"/>
            <a:endParaRPr lang="en-US" altLang="en-US" sz="3600" dirty="0"/>
          </a:p>
        </p:txBody>
      </p:sp>
      <p:sp>
        <p:nvSpPr>
          <p:cNvPr id="8194"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CA4571D-F327-4846-A7E1-31206E3EB664}" type="slidenum">
              <a:rPr lang="en-US" altLang="en-US">
                <a:solidFill>
                  <a:srgbClr val="D1EAEE"/>
                </a:solidFill>
              </a:rPr>
              <a:pPr/>
              <a:t>11</a:t>
            </a:fld>
            <a:endParaRPr lang="en-US" altLang="en-US">
              <a:solidFill>
                <a:srgbClr val="D1EAEE"/>
              </a:solidFill>
            </a:endParaRPr>
          </a:p>
        </p:txBody>
      </p:sp>
      <p:pic>
        <p:nvPicPr>
          <p:cNvPr id="3" name="Picture 2">
            <a:extLst>
              <a:ext uri="{FF2B5EF4-FFF2-40B4-BE49-F238E27FC236}">
                <a16:creationId xmlns:a16="http://schemas.microsoft.com/office/drawing/2014/main" id="{92676E25-738D-4654-8F25-857C0D839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621916"/>
            <a:ext cx="3181350" cy="2669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algn="ctr" eaLnBrk="1" fontAlgn="auto" hangingPunct="1">
              <a:spcAft>
                <a:spcPts val="0"/>
              </a:spcAft>
              <a:defRPr/>
            </a:pPr>
            <a:r>
              <a:rPr lang="en-US" dirty="0"/>
              <a:t>  </a:t>
            </a:r>
            <a:r>
              <a:rPr lang="en-US" sz="4000" b="1" dirty="0">
                <a:effectLst>
                  <a:outerShdw blurRad="38100" dist="38100" dir="2700000" algn="tl">
                    <a:srgbClr val="C0C0C0"/>
                  </a:outerShdw>
                </a:effectLst>
              </a:rPr>
              <a:t>PRIME CONSIDERATION</a:t>
            </a:r>
          </a:p>
        </p:txBody>
      </p:sp>
      <p:sp>
        <p:nvSpPr>
          <p:cNvPr id="57347" name="Rectangle 3"/>
          <p:cNvSpPr>
            <a:spLocks noGrp="1" noChangeArrowheads="1"/>
          </p:cNvSpPr>
          <p:nvPr>
            <p:ph idx="1"/>
          </p:nvPr>
        </p:nvSpPr>
        <p:spPr>
          <a:xfrm>
            <a:off x="1295400" y="2514600"/>
            <a:ext cx="7162800" cy="2819400"/>
          </a:xfrm>
        </p:spPr>
        <p:txBody>
          <a:bodyPr>
            <a:normAutofit/>
          </a:bodyPr>
          <a:lstStyle/>
          <a:p>
            <a:pPr marL="274320" indent="-274320" eaLnBrk="1" fontAlgn="auto" hangingPunct="1">
              <a:spcAft>
                <a:spcPts val="0"/>
              </a:spcAft>
              <a:buClr>
                <a:schemeClr val="accent3"/>
              </a:buClr>
              <a:buFont typeface="Wingdings 2"/>
              <a:buChar char=""/>
              <a:defRPr/>
            </a:pPr>
            <a:r>
              <a:rPr lang="en-US" sz="3600" dirty="0"/>
              <a:t>You Only Get </a:t>
            </a:r>
            <a:r>
              <a:rPr lang="en-US" sz="3600" u="sng" dirty="0">
                <a:solidFill>
                  <a:schemeClr val="hlink"/>
                </a:solidFill>
                <a:effectLst>
                  <a:outerShdw blurRad="38100" dist="38100" dir="2700000" algn="tl">
                    <a:srgbClr val="C0C0C0"/>
                  </a:outerShdw>
                </a:effectLst>
              </a:rPr>
              <a:t>ONE CHANCE</a:t>
            </a:r>
            <a:r>
              <a:rPr lang="en-US" sz="3600" dirty="0"/>
              <a:t> to Make a Good First Impression.</a:t>
            </a:r>
          </a:p>
        </p:txBody>
      </p:sp>
      <p:sp>
        <p:nvSpPr>
          <p:cNvPr id="9218"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2181AEF-EBE5-490C-A43E-724CF4317D3C}" type="slidenum">
              <a:rPr lang="en-US" altLang="en-US">
                <a:solidFill>
                  <a:srgbClr val="D1EAEE"/>
                </a:solidFill>
              </a:rPr>
              <a:pPr/>
              <a:t>12</a:t>
            </a:fld>
            <a:endParaRPr lang="en-US" altLang="en-US">
              <a:solidFill>
                <a:srgbClr val="D1EAEE"/>
              </a:solidFill>
            </a:endParaRPr>
          </a:p>
        </p:txBody>
      </p:sp>
      <p:pic>
        <p:nvPicPr>
          <p:cNvPr id="9221" name="Picture 5" descr="C:\Users\Daniel\AppData\Local\Microsoft\Windows\Temporary Internet Files\Content.IE5\UIEXODJS\MC900174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191000"/>
            <a:ext cx="25765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pPr algn="ctr" eaLnBrk="1" fontAlgn="auto" hangingPunct="1">
              <a:spcAft>
                <a:spcPts val="0"/>
              </a:spcAft>
              <a:defRPr/>
            </a:pPr>
            <a:r>
              <a:rPr lang="en-US" b="1" dirty="0"/>
              <a:t> </a:t>
            </a:r>
            <a:r>
              <a:rPr lang="en-US" sz="4000" b="1" dirty="0"/>
              <a:t> </a:t>
            </a:r>
            <a:r>
              <a:rPr lang="en-US" sz="4000" b="1" dirty="0">
                <a:effectLst>
                  <a:outerShdw blurRad="38100" dist="38100" dir="2700000" algn="tl">
                    <a:srgbClr val="C0C0C0"/>
                  </a:outerShdw>
                </a:effectLst>
              </a:rPr>
              <a:t>GATHER NAMES</a:t>
            </a:r>
          </a:p>
        </p:txBody>
      </p:sp>
      <p:sp>
        <p:nvSpPr>
          <p:cNvPr id="79875" name="Rectangle 3"/>
          <p:cNvSpPr>
            <a:spLocks noGrp="1" noChangeArrowheads="1"/>
          </p:cNvSpPr>
          <p:nvPr>
            <p:ph idx="1"/>
          </p:nvPr>
        </p:nvSpPr>
        <p:spPr>
          <a:xfrm>
            <a:off x="1752600" y="2209800"/>
            <a:ext cx="6132513" cy="4114800"/>
          </a:xfrm>
        </p:spPr>
        <p:txBody>
          <a:bodyPr/>
          <a:lstStyle/>
          <a:p>
            <a:pPr eaLnBrk="1" hangingPunct="1"/>
            <a:r>
              <a:rPr lang="en-US" altLang="en-US" sz="3600" dirty="0"/>
              <a:t>Recruiting Wheel </a:t>
            </a:r>
          </a:p>
          <a:p>
            <a:pPr eaLnBrk="1" hangingPunct="1"/>
            <a:r>
              <a:rPr lang="en-US" altLang="en-US" sz="3600" dirty="0"/>
              <a:t>Target Important Groups</a:t>
            </a:r>
          </a:p>
          <a:p>
            <a:pPr eaLnBrk="1" hangingPunct="1"/>
            <a:r>
              <a:rPr lang="en-US" altLang="en-US" sz="3600" dirty="0"/>
              <a:t>Review Process</a:t>
            </a:r>
          </a:p>
          <a:p>
            <a:pPr eaLnBrk="1" hangingPunct="1"/>
            <a:r>
              <a:rPr lang="en-US" altLang="en-US" sz="3600" dirty="0"/>
              <a:t>Fill-in Information Gaps</a:t>
            </a:r>
          </a:p>
        </p:txBody>
      </p:sp>
      <p:sp>
        <p:nvSpPr>
          <p:cNvPr id="10242"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1B26F9A-A845-4661-BE65-81CF88D303A9}" type="slidenum">
              <a:rPr lang="en-US" altLang="en-US">
                <a:solidFill>
                  <a:srgbClr val="D1EAEE"/>
                </a:solidFill>
              </a:rPr>
              <a:pPr/>
              <a:t>13</a:t>
            </a:fld>
            <a:endParaRPr lang="en-US" altLang="en-US">
              <a:solidFill>
                <a:srgbClr val="D1EAEE"/>
              </a:solidFill>
            </a:endParaRPr>
          </a:p>
        </p:txBody>
      </p:sp>
      <p:pic>
        <p:nvPicPr>
          <p:cNvPr id="5" name="Picture 4">
            <a:extLst>
              <a:ext uri="{FF2B5EF4-FFF2-40B4-BE49-F238E27FC236}">
                <a16:creationId xmlns:a16="http://schemas.microsoft.com/office/drawing/2014/main" id="{E7683188-5A9E-4478-93A2-C480C665F536}"/>
              </a:ext>
            </a:extLst>
          </p:cNvPr>
          <p:cNvPicPr>
            <a:picLocks noChangeAspect="1"/>
          </p:cNvPicPr>
          <p:nvPr/>
        </p:nvPicPr>
        <p:blipFill rotWithShape="1">
          <a:blip r:embed="rId3">
            <a:extLst>
              <a:ext uri="{28A0092B-C50C-407E-A947-70E740481C1C}">
                <a14:useLocalDpi xmlns:a14="http://schemas.microsoft.com/office/drawing/2010/main" val="0"/>
              </a:ext>
            </a:extLst>
          </a:blip>
          <a:srcRect l="8003" t="-1699" r="-1011" b="7261"/>
          <a:stretch/>
        </p:blipFill>
        <p:spPr>
          <a:xfrm>
            <a:off x="6934200" y="3810001"/>
            <a:ext cx="20574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algn="ctr" eaLnBrk="1" fontAlgn="auto" hangingPunct="1">
              <a:spcAft>
                <a:spcPts val="0"/>
              </a:spcAft>
              <a:defRPr/>
            </a:pPr>
            <a:r>
              <a:rPr lang="en-US" b="1" dirty="0"/>
              <a:t>   </a:t>
            </a:r>
            <a:r>
              <a:rPr lang="en-US" sz="4000" b="1" dirty="0">
                <a:solidFill>
                  <a:srgbClr val="00B050"/>
                </a:solidFill>
                <a:effectLst>
                  <a:outerShdw blurRad="38100" dist="38100" dir="2700000" algn="tl">
                    <a:srgbClr val="C0C0C0"/>
                  </a:outerShdw>
                </a:effectLst>
                <a:latin typeface="+mn-lt"/>
              </a:rPr>
              <a:t>COMMUNICATIONS</a:t>
            </a:r>
          </a:p>
        </p:txBody>
      </p:sp>
      <p:sp>
        <p:nvSpPr>
          <p:cNvPr id="80899" name="Rectangle 3"/>
          <p:cNvSpPr>
            <a:spLocks noGrp="1" noChangeArrowheads="1"/>
          </p:cNvSpPr>
          <p:nvPr>
            <p:ph idx="1"/>
          </p:nvPr>
        </p:nvSpPr>
        <p:spPr>
          <a:xfrm>
            <a:off x="2057400" y="2209800"/>
            <a:ext cx="6208713" cy="4114800"/>
          </a:xfrm>
        </p:spPr>
        <p:txBody>
          <a:bodyPr/>
          <a:lstStyle/>
          <a:p>
            <a:pPr eaLnBrk="1" hangingPunct="1"/>
            <a:r>
              <a:rPr lang="en-US" altLang="en-US" sz="3600" dirty="0"/>
              <a:t>Letter of Introduction</a:t>
            </a:r>
          </a:p>
          <a:p>
            <a:pPr eaLnBrk="1" hangingPunct="1"/>
            <a:r>
              <a:rPr lang="en-US" altLang="en-US" sz="3600" dirty="0"/>
              <a:t>Telephone Call</a:t>
            </a:r>
          </a:p>
          <a:p>
            <a:pPr eaLnBrk="1" hangingPunct="1"/>
            <a:r>
              <a:rPr lang="en-US" altLang="en-US" sz="3600" dirty="0"/>
              <a:t>Reminder Call</a:t>
            </a:r>
          </a:p>
          <a:p>
            <a:pPr eaLnBrk="1" hangingPunct="1"/>
            <a:r>
              <a:rPr lang="en-US" altLang="en-US" sz="3600" dirty="0"/>
              <a:t>Post Card</a:t>
            </a:r>
          </a:p>
        </p:txBody>
      </p:sp>
      <p:sp>
        <p:nvSpPr>
          <p:cNvPr id="11266"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682F0B6-022E-47D7-A009-7EFEE12221B0}" type="slidenum">
              <a:rPr lang="en-US" altLang="en-US">
                <a:solidFill>
                  <a:srgbClr val="D1EAEE"/>
                </a:solidFill>
              </a:rPr>
              <a:pPr/>
              <a:t>14</a:t>
            </a:fld>
            <a:endParaRPr lang="en-US" altLang="en-US">
              <a:solidFill>
                <a:srgbClr val="D1EAEE"/>
              </a:solidFill>
            </a:endParaRPr>
          </a:p>
        </p:txBody>
      </p:sp>
      <p:pic>
        <p:nvPicPr>
          <p:cNvPr id="2" name="Picture 1">
            <a:extLst>
              <a:ext uri="{FF2B5EF4-FFF2-40B4-BE49-F238E27FC236}">
                <a16:creationId xmlns:a16="http://schemas.microsoft.com/office/drawing/2014/main" id="{F4459671-98EE-4B55-BFC8-D1E076A0B371}"/>
              </a:ext>
            </a:extLst>
          </p:cNvPr>
          <p:cNvPicPr>
            <a:picLocks noChangeAspect="1"/>
          </p:cNvPicPr>
          <p:nvPr/>
        </p:nvPicPr>
        <p:blipFill>
          <a:blip r:embed="rId3"/>
          <a:stretch>
            <a:fillRect/>
          </a:stretch>
        </p:blipFill>
        <p:spPr>
          <a:xfrm>
            <a:off x="4648200" y="4205839"/>
            <a:ext cx="4075005" cy="21955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pPr algn="ctr" eaLnBrk="1" fontAlgn="auto" hangingPunct="1">
              <a:spcAft>
                <a:spcPts val="0"/>
              </a:spcAft>
              <a:defRPr/>
            </a:pPr>
            <a:r>
              <a:rPr lang="en-US" dirty="0"/>
              <a:t>   </a:t>
            </a:r>
            <a:r>
              <a:rPr lang="en-US" sz="4400" b="1" dirty="0">
                <a:solidFill>
                  <a:srgbClr val="0000FF"/>
                </a:solidFill>
                <a:effectLst>
                  <a:outerShdw blurRad="38100" dist="38100" dir="2700000" algn="tl">
                    <a:srgbClr val="C0C0C0"/>
                  </a:outerShdw>
                </a:effectLst>
                <a:latin typeface="Calibri" panose="020F0502020204030204" pitchFamily="34" charset="0"/>
                <a:cs typeface="Calibri" panose="020F0502020204030204" pitchFamily="34" charset="0"/>
              </a:rPr>
              <a:t>PLAN THE MEETING</a:t>
            </a:r>
            <a:endParaRPr lang="en-US" sz="4400" dirty="0">
              <a:solidFill>
                <a:srgbClr val="0000FF"/>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81923" name="Rectangle 3"/>
          <p:cNvSpPr>
            <a:spLocks noGrp="1" noChangeArrowheads="1"/>
          </p:cNvSpPr>
          <p:nvPr>
            <p:ph idx="1"/>
          </p:nvPr>
        </p:nvSpPr>
        <p:spPr>
          <a:xfrm>
            <a:off x="1335087" y="2133600"/>
            <a:ext cx="4151313" cy="4114800"/>
          </a:xfrm>
        </p:spPr>
        <p:txBody>
          <a:bodyPr/>
          <a:lstStyle/>
          <a:p>
            <a:pPr eaLnBrk="1" hangingPunct="1"/>
            <a:r>
              <a:rPr lang="en-US" altLang="en-US" sz="3600" dirty="0"/>
              <a:t>The Venue</a:t>
            </a:r>
          </a:p>
          <a:p>
            <a:pPr eaLnBrk="1" hangingPunct="1"/>
            <a:r>
              <a:rPr lang="en-US" altLang="en-US" sz="3600" dirty="0"/>
              <a:t>The Menu</a:t>
            </a:r>
          </a:p>
          <a:p>
            <a:pPr eaLnBrk="1" hangingPunct="1"/>
            <a:r>
              <a:rPr lang="en-US" altLang="en-US" sz="3600" dirty="0"/>
              <a:t>Speakers</a:t>
            </a:r>
          </a:p>
          <a:p>
            <a:pPr eaLnBrk="1" hangingPunct="1"/>
            <a:r>
              <a:rPr lang="en-US" altLang="en-US" sz="3600" dirty="0"/>
              <a:t>Decorations</a:t>
            </a:r>
          </a:p>
          <a:p>
            <a:pPr eaLnBrk="1" hangingPunct="1"/>
            <a:r>
              <a:rPr lang="en-US" altLang="en-US" sz="3600" dirty="0"/>
              <a:t>Other…….</a:t>
            </a:r>
          </a:p>
        </p:txBody>
      </p:sp>
      <p:sp>
        <p:nvSpPr>
          <p:cNvPr id="12290"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C60C0B0-9B91-4C8B-9633-A4B7A2252E3C}" type="slidenum">
              <a:rPr lang="en-US" altLang="en-US">
                <a:solidFill>
                  <a:srgbClr val="D1EAEE"/>
                </a:solidFill>
              </a:rPr>
              <a:pPr/>
              <a:t>15</a:t>
            </a:fld>
            <a:endParaRPr lang="en-US" altLang="en-US">
              <a:solidFill>
                <a:srgbClr val="D1EAEE"/>
              </a:solidFill>
            </a:endParaRPr>
          </a:p>
        </p:txBody>
      </p:sp>
      <p:pic>
        <p:nvPicPr>
          <p:cNvPr id="7" name="Picture 6" descr="A close up of a sign&#10;&#10;Description automatically generated">
            <a:extLst>
              <a:ext uri="{FF2B5EF4-FFF2-40B4-BE49-F238E27FC236}">
                <a16:creationId xmlns:a16="http://schemas.microsoft.com/office/drawing/2014/main" id="{93034CAA-A455-458E-96FC-46A75845E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962400"/>
            <a:ext cx="3333750" cy="2124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1923">
                                            <p:txEl>
                                              <p:pRg st="4" end="4"/>
                                            </p:txEl>
                                          </p:spTgt>
                                        </p:tgtEl>
                                        <p:attrNameLst>
                                          <p:attrName>style.visibility</p:attrName>
                                        </p:attrNameLst>
                                      </p:cBhvr>
                                      <p:to>
                                        <p:strVal val="visible"/>
                                      </p:to>
                                    </p:set>
                                    <p:anim calcmode="lin" valueType="num">
                                      <p:cBhvr additive="base">
                                        <p:cTn id="31" dur="500" fill="hold"/>
                                        <p:tgtEl>
                                          <p:spTgt spid="8192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9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algn="ctr" eaLnBrk="1" fontAlgn="auto" hangingPunct="1">
              <a:spcAft>
                <a:spcPts val="0"/>
              </a:spcAft>
              <a:defRPr/>
            </a:pPr>
            <a:r>
              <a:rPr lang="en-US" sz="5400" b="1" dirty="0">
                <a:solidFill>
                  <a:srgbClr val="7030A0"/>
                </a:solidFill>
                <a:effectLst>
                  <a:outerShdw blurRad="38100" dist="38100" dir="2700000" algn="tl">
                    <a:srgbClr val="C0C0C0"/>
                  </a:outerShdw>
                </a:effectLst>
                <a:latin typeface="Calibri" panose="020F0502020204030204" pitchFamily="34" charset="0"/>
                <a:cs typeface="Calibri" panose="020F0502020204030204" pitchFamily="34" charset="0"/>
              </a:rPr>
              <a:t>M – DAY</a:t>
            </a:r>
            <a:r>
              <a:rPr lang="en-US" sz="4000" b="1" dirty="0">
                <a:solidFill>
                  <a:srgbClr val="7030A0"/>
                </a:solidFill>
                <a:latin typeface="Calibri" panose="020F0502020204030204" pitchFamily="34" charset="0"/>
                <a:cs typeface="Calibri" panose="020F0502020204030204" pitchFamily="34" charset="0"/>
              </a:rPr>
              <a:t>  </a:t>
            </a:r>
          </a:p>
        </p:txBody>
      </p:sp>
      <p:sp>
        <p:nvSpPr>
          <p:cNvPr id="82947" name="Rectangle 3"/>
          <p:cNvSpPr>
            <a:spLocks noGrp="1" noChangeArrowheads="1"/>
          </p:cNvSpPr>
          <p:nvPr>
            <p:ph idx="1"/>
          </p:nvPr>
        </p:nvSpPr>
        <p:spPr>
          <a:xfrm>
            <a:off x="1447800" y="1828800"/>
            <a:ext cx="4684713" cy="4114800"/>
          </a:xfrm>
        </p:spPr>
        <p:txBody>
          <a:bodyPr/>
          <a:lstStyle/>
          <a:p>
            <a:pPr eaLnBrk="1" hangingPunct="1"/>
            <a:r>
              <a:rPr lang="en-US" altLang="en-US" sz="3600" dirty="0"/>
              <a:t>Greeting</a:t>
            </a:r>
          </a:p>
          <a:p>
            <a:pPr eaLnBrk="1" hangingPunct="1"/>
            <a:r>
              <a:rPr lang="en-US" altLang="en-US" sz="3600" dirty="0"/>
              <a:t>Seating</a:t>
            </a:r>
          </a:p>
          <a:p>
            <a:pPr eaLnBrk="1" hangingPunct="1"/>
            <a:r>
              <a:rPr lang="en-US" altLang="en-US" sz="3600" dirty="0"/>
              <a:t>Materials</a:t>
            </a:r>
          </a:p>
          <a:p>
            <a:pPr eaLnBrk="1" hangingPunct="1"/>
            <a:r>
              <a:rPr lang="en-US" altLang="en-US" sz="3600" dirty="0"/>
              <a:t>Starting</a:t>
            </a:r>
          </a:p>
          <a:p>
            <a:pPr eaLnBrk="1" hangingPunct="1"/>
            <a:r>
              <a:rPr lang="en-US" altLang="en-US" sz="3600" dirty="0"/>
              <a:t>Program</a:t>
            </a:r>
          </a:p>
          <a:p>
            <a:pPr eaLnBrk="1" hangingPunct="1"/>
            <a:r>
              <a:rPr lang="en-US" altLang="en-US" sz="3600" dirty="0"/>
              <a:t>“Closing” the Sale</a:t>
            </a:r>
          </a:p>
          <a:p>
            <a:pPr eaLnBrk="1" hangingPunct="1"/>
            <a:endParaRPr lang="en-US" altLang="en-US" sz="3600" dirty="0"/>
          </a:p>
        </p:txBody>
      </p:sp>
      <p:sp>
        <p:nvSpPr>
          <p:cNvPr id="13314"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920DE08-D85B-45E5-9680-805590DCCB80}" type="slidenum">
              <a:rPr lang="en-US" altLang="en-US">
                <a:solidFill>
                  <a:srgbClr val="D1EAEE"/>
                </a:solidFill>
              </a:rPr>
              <a:pPr/>
              <a:t>16</a:t>
            </a:fld>
            <a:endParaRPr lang="en-US" altLang="en-US">
              <a:solidFill>
                <a:srgbClr val="D1EAEE"/>
              </a:solidFill>
            </a:endParaRPr>
          </a:p>
        </p:txBody>
      </p:sp>
      <p:pic>
        <p:nvPicPr>
          <p:cNvPr id="3" name="Picture 2">
            <a:extLst>
              <a:ext uri="{FF2B5EF4-FFF2-40B4-BE49-F238E27FC236}">
                <a16:creationId xmlns:a16="http://schemas.microsoft.com/office/drawing/2014/main" id="{415D1D21-5557-4F46-A216-A61AB4DCD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81200"/>
            <a:ext cx="3874756" cy="2540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additive="base">
                                        <p:cTn id="31" dur="5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2947">
                                            <p:txEl>
                                              <p:pRg st="5" end="5"/>
                                            </p:txEl>
                                          </p:spTgt>
                                        </p:tgtEl>
                                        <p:attrNameLst>
                                          <p:attrName>style.visibility</p:attrName>
                                        </p:attrNameLst>
                                      </p:cBhvr>
                                      <p:to>
                                        <p:strVal val="visible"/>
                                      </p:to>
                                    </p:set>
                                    <p:anim calcmode="lin" valueType="num">
                                      <p:cBhvr additive="base">
                                        <p:cTn id="37" dur="5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9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algn="ctr" eaLnBrk="1" fontAlgn="auto" hangingPunct="1">
              <a:spcAft>
                <a:spcPts val="0"/>
              </a:spcAft>
              <a:defRPr/>
            </a:pPr>
            <a:r>
              <a:rPr lang="en-US" sz="4000" dirty="0"/>
              <a:t> </a:t>
            </a:r>
            <a:r>
              <a:rPr lang="en-US" sz="4000" b="1" dirty="0">
                <a:effectLst>
                  <a:outerShdw blurRad="38100" dist="38100" dir="2700000" algn="tl">
                    <a:srgbClr val="C0C0C0"/>
                  </a:outerShdw>
                </a:effectLst>
              </a:rPr>
              <a:t>FOLLOW - UP</a:t>
            </a:r>
            <a:endParaRPr lang="en-US" sz="4000" dirty="0">
              <a:effectLst>
                <a:outerShdw blurRad="38100" dist="38100" dir="2700000" algn="tl">
                  <a:srgbClr val="C0C0C0"/>
                </a:outerShdw>
              </a:effectLst>
            </a:endParaRPr>
          </a:p>
        </p:txBody>
      </p:sp>
      <p:sp>
        <p:nvSpPr>
          <p:cNvPr id="83971" name="Rectangle 3"/>
          <p:cNvSpPr>
            <a:spLocks noGrp="1" noChangeArrowheads="1"/>
          </p:cNvSpPr>
          <p:nvPr>
            <p:ph idx="1"/>
          </p:nvPr>
        </p:nvSpPr>
        <p:spPr>
          <a:xfrm>
            <a:off x="1028700" y="1828800"/>
            <a:ext cx="7086600" cy="3962400"/>
          </a:xfrm>
        </p:spPr>
        <p:txBody>
          <a:bodyPr>
            <a:normAutofit fontScale="92500" lnSpcReduction="10000"/>
          </a:bodyPr>
          <a:lstStyle/>
          <a:p>
            <a:pPr eaLnBrk="1" hangingPunct="1"/>
            <a:r>
              <a:rPr lang="en-US" altLang="en-US" sz="3600" dirty="0"/>
              <a:t>Thank you for -----</a:t>
            </a:r>
          </a:p>
          <a:p>
            <a:pPr eaLnBrk="1" hangingPunct="1"/>
            <a:endParaRPr lang="en-US" altLang="en-US" sz="3600" dirty="0"/>
          </a:p>
          <a:p>
            <a:pPr lvl="2" eaLnBrk="1" hangingPunct="1"/>
            <a:r>
              <a:rPr lang="en-US" altLang="en-US" sz="3600" dirty="0"/>
              <a:t>Joining the Lions Club</a:t>
            </a:r>
          </a:p>
          <a:p>
            <a:pPr lvl="2" eaLnBrk="1" hangingPunct="1"/>
            <a:r>
              <a:rPr lang="en-US" altLang="en-US" sz="3600" dirty="0"/>
              <a:t>Coming to the Meeting</a:t>
            </a:r>
          </a:p>
          <a:p>
            <a:pPr lvl="2" eaLnBrk="1" hangingPunct="1"/>
            <a:r>
              <a:rPr lang="en-US" altLang="en-US" sz="3600" dirty="0"/>
              <a:t>Thinking about Coming to the Meeting</a:t>
            </a:r>
          </a:p>
          <a:p>
            <a:pPr eaLnBrk="1" hangingPunct="1">
              <a:buFont typeface="Wingdings" panose="05000000000000000000" pitchFamily="2" charset="2"/>
              <a:buNone/>
            </a:pPr>
            <a:endParaRPr lang="en-US" altLang="en-US" sz="3600" dirty="0"/>
          </a:p>
          <a:p>
            <a:pPr eaLnBrk="1" hangingPunct="1"/>
            <a:r>
              <a:rPr lang="en-US" altLang="en-US" sz="3600" dirty="0"/>
              <a:t>Follow-up Calls</a:t>
            </a:r>
          </a:p>
          <a:p>
            <a:pPr eaLnBrk="1" hangingPunct="1"/>
            <a:endParaRPr lang="en-US" altLang="en-US" dirty="0"/>
          </a:p>
        </p:txBody>
      </p:sp>
      <p:sp>
        <p:nvSpPr>
          <p:cNvPr id="14338"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2F148D-C0A8-491F-8043-21CBEC435840}" type="slidenum">
              <a:rPr lang="en-US" altLang="en-US">
                <a:solidFill>
                  <a:srgbClr val="D1EAEE"/>
                </a:solidFill>
              </a:rPr>
              <a:pPr/>
              <a:t>17</a:t>
            </a:fld>
            <a:endParaRPr lang="en-US" altLang="en-US">
              <a:solidFill>
                <a:srgbClr val="D1EAEE"/>
              </a:solidFill>
            </a:endParaRPr>
          </a:p>
        </p:txBody>
      </p:sp>
      <p:pic>
        <p:nvPicPr>
          <p:cNvPr id="3" name="Picture 2">
            <a:extLst>
              <a:ext uri="{FF2B5EF4-FFF2-40B4-BE49-F238E27FC236}">
                <a16:creationId xmlns:a16="http://schemas.microsoft.com/office/drawing/2014/main" id="{E1D2106E-6A65-4DCB-96A5-C93294D6A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25" y="4399033"/>
            <a:ext cx="2066925"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 calcmode="lin" valueType="num">
                                      <p:cBhvr additive="base">
                                        <p:cTn id="13"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anim calcmode="lin" valueType="num">
                                      <p:cBhvr additive="base">
                                        <p:cTn id="19"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1">
                                            <p:txEl>
                                              <p:pRg st="4" end="4"/>
                                            </p:txEl>
                                          </p:spTgt>
                                        </p:tgtEl>
                                        <p:attrNameLst>
                                          <p:attrName>style.visibility</p:attrName>
                                        </p:attrNameLst>
                                      </p:cBhvr>
                                      <p:to>
                                        <p:strVal val="visible"/>
                                      </p:to>
                                    </p:set>
                                    <p:anim calcmode="lin" valueType="num">
                                      <p:cBhvr additive="base">
                                        <p:cTn id="25" dur="500" fill="hold"/>
                                        <p:tgtEl>
                                          <p:spTgt spid="839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3971">
                                            <p:txEl>
                                              <p:pRg st="6" end="6"/>
                                            </p:txEl>
                                          </p:spTgt>
                                        </p:tgtEl>
                                        <p:attrNameLst>
                                          <p:attrName>style.visibility</p:attrName>
                                        </p:attrNameLst>
                                      </p:cBhvr>
                                      <p:to>
                                        <p:strVal val="visible"/>
                                      </p:to>
                                    </p:set>
                                    <p:anim calcmode="lin" valueType="num">
                                      <p:cBhvr additive="base">
                                        <p:cTn id="31" dur="500" fill="hold"/>
                                        <p:tgtEl>
                                          <p:spTgt spid="8397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39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81000" y="381000"/>
            <a:ext cx="7851648" cy="762000"/>
          </a:xfrm>
          <a:ln>
            <a:miter lim="800000"/>
            <a:headEnd/>
            <a:tailEnd/>
          </a:ln>
        </p:spPr>
        <p:txBody>
          <a:bodyPr>
            <a:normAutofit/>
          </a:bodyPr>
          <a:lstStyle/>
          <a:p>
            <a:pPr algn="l" eaLnBrk="1" fontAlgn="auto" hangingPunct="1">
              <a:spcAft>
                <a:spcPts val="0"/>
              </a:spcAft>
              <a:defRPr/>
            </a:pPr>
            <a:r>
              <a:rPr lang="en-US" sz="4400" b="1" dirty="0">
                <a:solidFill>
                  <a:srgbClr val="33CC33"/>
                </a:solidFill>
                <a:latin typeface="+mn-lt"/>
              </a:rPr>
              <a:t>Other points to keep in mind</a:t>
            </a:r>
            <a:r>
              <a:rPr lang="en-US" sz="4400" dirty="0">
                <a:solidFill>
                  <a:srgbClr val="33CC33"/>
                </a:solidFill>
                <a:latin typeface="+mn-lt"/>
              </a:rPr>
              <a:t>…</a:t>
            </a:r>
          </a:p>
        </p:txBody>
      </p:sp>
      <p:sp>
        <p:nvSpPr>
          <p:cNvPr id="15363" name="Subtitle 2"/>
          <p:cNvSpPr>
            <a:spLocks noGrp="1"/>
          </p:cNvSpPr>
          <p:nvPr>
            <p:ph type="subTitle" idx="1"/>
          </p:nvPr>
        </p:nvSpPr>
        <p:spPr>
          <a:xfrm>
            <a:off x="533400" y="1295400"/>
            <a:ext cx="7924800" cy="3962400"/>
          </a:xfrm>
        </p:spPr>
        <p:txBody>
          <a:bodyPr>
            <a:noAutofit/>
          </a:bodyPr>
          <a:lstStyle/>
          <a:p>
            <a:pPr marL="457200" marR="0" indent="-457200" algn="l" eaLnBrk="1" hangingPunct="1">
              <a:lnSpc>
                <a:spcPct val="100000"/>
              </a:lnSpc>
              <a:buFont typeface="Arial" panose="020B0604020202020204" pitchFamily="34" charset="0"/>
              <a:buChar char="•"/>
            </a:pPr>
            <a:r>
              <a:rPr lang="en-US" altLang="en-US" sz="3200" dirty="0"/>
              <a:t>District and State Global Membership Teams are available to assist your club </a:t>
            </a:r>
          </a:p>
          <a:p>
            <a:pPr marL="457200" marR="0" indent="-457200" algn="l" eaLnBrk="1" hangingPunct="1">
              <a:lnSpc>
                <a:spcPct val="100000"/>
              </a:lnSpc>
              <a:buFont typeface="Arial" panose="020B0604020202020204" pitchFamily="34" charset="0"/>
              <a:buChar char="•"/>
            </a:pPr>
            <a:r>
              <a:rPr lang="en-US" altLang="en-US" sz="3200" dirty="0"/>
              <a:t>The Ohio Plan is on the Ohio Lions website; </a:t>
            </a:r>
            <a:r>
              <a:rPr lang="en-US" altLang="en-US" sz="3200" dirty="0">
                <a:hlinkClick r:id="rId3"/>
              </a:rPr>
              <a:t>www.ohiolions.org</a:t>
            </a:r>
            <a:r>
              <a:rPr lang="en-US" altLang="en-US" sz="3200" dirty="0"/>
              <a:t>.  Go to Committees, then click on Global Membership Team then see attachments box and The Ohio Plan (revised February 2017) is there.</a:t>
            </a:r>
          </a:p>
          <a:p>
            <a:pPr marL="457200" marR="0" indent="-457200" algn="l" eaLnBrk="1" hangingPunct="1">
              <a:lnSpc>
                <a:spcPct val="100000"/>
              </a:lnSpc>
              <a:buFont typeface="Arial" panose="020B0604020202020204" pitchFamily="34" charset="0"/>
              <a:buChar char="•"/>
            </a:pPr>
            <a:r>
              <a:rPr lang="en-US" altLang="en-US" sz="3200" dirty="0"/>
              <a:t>If your club does not have Audio/Visual Equipment check with your District GMT representative</a:t>
            </a:r>
          </a:p>
        </p:txBody>
      </p:sp>
      <p:pic>
        <p:nvPicPr>
          <p:cNvPr id="3" name="Picture 2">
            <a:extLst>
              <a:ext uri="{FF2B5EF4-FFF2-40B4-BE49-F238E27FC236}">
                <a16:creationId xmlns:a16="http://schemas.microsoft.com/office/drawing/2014/main" id="{911E5077-8538-4DCE-9E53-A94DA18E6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46384"/>
            <a:ext cx="1600200"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0839" y="311426"/>
            <a:ext cx="7851648" cy="762000"/>
          </a:xfrm>
          <a:ln>
            <a:miter lim="800000"/>
            <a:headEnd/>
            <a:tailEnd/>
          </a:ln>
        </p:spPr>
        <p:txBody>
          <a:bodyPr>
            <a:normAutofit/>
          </a:bodyPr>
          <a:lstStyle/>
          <a:p>
            <a:pPr eaLnBrk="1" fontAlgn="auto" hangingPunct="1">
              <a:spcAft>
                <a:spcPts val="0"/>
              </a:spcAft>
              <a:defRPr/>
            </a:pPr>
            <a:r>
              <a:rPr lang="en-US" sz="4400" b="1" u="sng" dirty="0">
                <a:solidFill>
                  <a:srgbClr val="9900CC"/>
                </a:solidFill>
                <a:latin typeface="+mn-lt"/>
              </a:rPr>
              <a:t>RETENTION</a:t>
            </a:r>
            <a:endParaRPr lang="en-US" sz="4400" u="sng" dirty="0">
              <a:solidFill>
                <a:srgbClr val="9900CC"/>
              </a:solidFill>
              <a:latin typeface="+mn-lt"/>
            </a:endParaRPr>
          </a:p>
        </p:txBody>
      </p:sp>
      <p:sp>
        <p:nvSpPr>
          <p:cNvPr id="15363" name="Subtitle 2"/>
          <p:cNvSpPr>
            <a:spLocks noGrp="1"/>
          </p:cNvSpPr>
          <p:nvPr>
            <p:ph type="subTitle" idx="1"/>
          </p:nvPr>
        </p:nvSpPr>
        <p:spPr>
          <a:xfrm>
            <a:off x="533400" y="1295400"/>
            <a:ext cx="7924800" cy="5181600"/>
          </a:xfrm>
        </p:spPr>
        <p:txBody>
          <a:bodyPr>
            <a:noAutofit/>
          </a:bodyPr>
          <a:lstStyle/>
          <a:p>
            <a:pPr marL="457200" marR="0" indent="-457200" algn="l" eaLnBrk="1" hangingPunct="1">
              <a:lnSpc>
                <a:spcPct val="100000"/>
              </a:lnSpc>
              <a:buFont typeface="Arial" panose="020B0604020202020204" pitchFamily="34" charset="0"/>
              <a:buChar char="•"/>
            </a:pPr>
            <a:r>
              <a:rPr lang="en-US" altLang="en-US" sz="3200" dirty="0"/>
              <a:t>What can you do to retain members:</a:t>
            </a:r>
          </a:p>
          <a:p>
            <a:pPr marL="800100" lvl="1" indent="-457200" algn="l">
              <a:lnSpc>
                <a:spcPct val="100000"/>
              </a:lnSpc>
              <a:buFont typeface="Arial" panose="020B0604020202020204" pitchFamily="34" charset="0"/>
              <a:buChar char="•"/>
            </a:pPr>
            <a:r>
              <a:rPr lang="en-US" altLang="en-US" sz="2900" dirty="0"/>
              <a:t>Get them involved!</a:t>
            </a:r>
          </a:p>
          <a:p>
            <a:pPr marL="1143000" lvl="2" indent="-457200" algn="l">
              <a:lnSpc>
                <a:spcPct val="100000"/>
              </a:lnSpc>
              <a:buFont typeface="Arial" panose="020B0604020202020204" pitchFamily="34" charset="0"/>
              <a:buChar char="•"/>
            </a:pPr>
            <a:r>
              <a:rPr lang="en-US" altLang="en-US" sz="3050" dirty="0"/>
              <a:t>Chair or co-chair a committee</a:t>
            </a:r>
          </a:p>
          <a:p>
            <a:pPr marL="1143000" lvl="2" indent="-457200" algn="l">
              <a:lnSpc>
                <a:spcPct val="100000"/>
              </a:lnSpc>
              <a:buFont typeface="Arial" panose="020B0604020202020204" pitchFamily="34" charset="0"/>
              <a:buChar char="•"/>
            </a:pPr>
            <a:r>
              <a:rPr lang="en-US" altLang="en-US" sz="3050" dirty="0"/>
              <a:t>Listen to their ideas/implement it/try it</a:t>
            </a:r>
          </a:p>
          <a:p>
            <a:pPr marL="1143000" lvl="2" indent="-457200" algn="l">
              <a:lnSpc>
                <a:spcPct val="100000"/>
              </a:lnSpc>
              <a:buFont typeface="Arial" panose="020B0604020202020204" pitchFamily="34" charset="0"/>
              <a:buChar char="•"/>
            </a:pPr>
            <a:r>
              <a:rPr lang="en-US" altLang="en-US" sz="3050" dirty="0"/>
              <a:t>Install them as an officer or a co-officer</a:t>
            </a:r>
          </a:p>
          <a:p>
            <a:pPr marL="1143000" lvl="2" indent="-457200" algn="l">
              <a:lnSpc>
                <a:spcPct val="100000"/>
              </a:lnSpc>
              <a:buFont typeface="Arial" panose="020B0604020202020204" pitchFamily="34" charset="0"/>
              <a:buChar char="•"/>
            </a:pPr>
            <a:r>
              <a:rPr lang="en-US" altLang="en-US" sz="3050" dirty="0"/>
              <a:t>Make them a valued member of your club</a:t>
            </a:r>
          </a:p>
          <a:p>
            <a:pPr marL="1143000" lvl="2" indent="-457200" algn="l">
              <a:lnSpc>
                <a:spcPct val="100000"/>
              </a:lnSpc>
              <a:buFont typeface="Arial" panose="020B0604020202020204" pitchFamily="34" charset="0"/>
              <a:buChar char="•"/>
            </a:pPr>
            <a:r>
              <a:rPr lang="en-US" altLang="en-US" sz="3050" dirty="0"/>
              <a:t>Be welcoming, sit with them, get to know them, be respectful</a:t>
            </a:r>
          </a:p>
          <a:p>
            <a:pPr marL="457200" indent="-457200" algn="l">
              <a:lnSpc>
                <a:spcPct val="100000"/>
              </a:lnSpc>
              <a:buFont typeface="Arial" panose="020B0604020202020204" pitchFamily="34" charset="0"/>
              <a:buChar char="•"/>
            </a:pPr>
            <a:endParaRPr lang="en-US" altLang="en-US" sz="3500" dirty="0"/>
          </a:p>
        </p:txBody>
      </p:sp>
      <p:pic>
        <p:nvPicPr>
          <p:cNvPr id="6" name="Picture 5" descr="A picture containing food&#10;&#10;Description automatically generated">
            <a:extLst>
              <a:ext uri="{FF2B5EF4-FFF2-40B4-BE49-F238E27FC236}">
                <a16:creationId xmlns:a16="http://schemas.microsoft.com/office/drawing/2014/main" id="{21C3BE50-3BA0-4566-949F-A847B055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76199"/>
            <a:ext cx="1893570" cy="2362201"/>
          </a:xfrm>
          <a:prstGeom prst="rect">
            <a:avLst/>
          </a:prstGeom>
        </p:spPr>
      </p:pic>
    </p:spTree>
    <p:extLst>
      <p:ext uri="{BB962C8B-B14F-4D97-AF65-F5344CB8AC3E}">
        <p14:creationId xmlns:p14="http://schemas.microsoft.com/office/powerpoint/2010/main" val="414239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737106-2AEC-4134-AA11-CE027FD0C745}"/>
              </a:ext>
            </a:extLst>
          </p:cNvPr>
          <p:cNvSpPr>
            <a:spLocks noGrp="1"/>
          </p:cNvSpPr>
          <p:nvPr>
            <p:ph type="title"/>
          </p:nvPr>
        </p:nvSpPr>
        <p:spPr>
          <a:xfrm>
            <a:off x="852298" y="457201"/>
            <a:ext cx="7588358" cy="1150470"/>
          </a:xfrm>
        </p:spPr>
        <p:txBody>
          <a:bodyPr anchor="b">
            <a:normAutofit/>
          </a:bodyPr>
          <a:lstStyle/>
          <a:p>
            <a:r>
              <a:rPr lang="en-US" sz="3000" b="1"/>
              <a:t>GLOBAL MEMBERSHIP APPROACH (GMA)/NORTH AMERICAN MEMBERSHIP INITIATIVE (NAMI)</a:t>
            </a:r>
          </a:p>
        </p:txBody>
      </p:sp>
      <p:sp>
        <p:nvSpPr>
          <p:cNvPr id="3" name="Content Placeholder 2">
            <a:extLst>
              <a:ext uri="{FF2B5EF4-FFF2-40B4-BE49-F238E27FC236}">
                <a16:creationId xmlns:a16="http://schemas.microsoft.com/office/drawing/2014/main" id="{EA95F6CF-AC50-4D69-9CFC-BFC2E4B35929}"/>
              </a:ext>
            </a:extLst>
          </p:cNvPr>
          <p:cNvSpPr>
            <a:spLocks noGrp="1"/>
          </p:cNvSpPr>
          <p:nvPr>
            <p:ph idx="1"/>
          </p:nvPr>
        </p:nvSpPr>
        <p:spPr>
          <a:xfrm>
            <a:off x="381000" y="1980774"/>
            <a:ext cx="5181600" cy="4191425"/>
          </a:xfrm>
        </p:spPr>
        <p:txBody>
          <a:bodyPr anchor="t">
            <a:normAutofit/>
          </a:bodyPr>
          <a:lstStyle/>
          <a:p>
            <a:r>
              <a:rPr lang="en-US" sz="1800" dirty="0"/>
              <a:t>LCI introduced the North American Membership Initiative (NAMI) in 2020 but changed to Global Membership Approach.  Membership is important to all of us and our clubs.</a:t>
            </a:r>
          </a:p>
          <a:p>
            <a:endParaRPr lang="en-US" sz="1800" dirty="0"/>
          </a:p>
          <a:p>
            <a:r>
              <a:rPr lang="en-US" sz="1800" dirty="0"/>
              <a:t>The North American Membership Initiative pilot began in 2018</a:t>
            </a:r>
          </a:p>
          <a:p>
            <a:pPr lvl="1"/>
            <a:r>
              <a:rPr lang="en-US" dirty="0"/>
              <a:t>Help jump start the membership growth and retention in the United States and Canada.  </a:t>
            </a:r>
          </a:p>
          <a:p>
            <a:pPr lvl="2"/>
            <a:r>
              <a:rPr lang="en-US" sz="1800" dirty="0"/>
              <a:t>Successful -- decided the pilot and its objectives will continue worldwide and now be known as Global Membership Approach.   The Global Membership Approach will be delivered and supported by the Global Action Team. </a:t>
            </a:r>
          </a:p>
          <a:p>
            <a:endParaRPr lang="en-US" sz="1400" dirty="0"/>
          </a:p>
        </p:txBody>
      </p:sp>
      <p:pic>
        <p:nvPicPr>
          <p:cNvPr id="6" name="Picture 5" descr="A picture containing plate, food, white, dessert&#10;&#10;Description automatically generated">
            <a:extLst>
              <a:ext uri="{FF2B5EF4-FFF2-40B4-BE49-F238E27FC236}">
                <a16:creationId xmlns:a16="http://schemas.microsoft.com/office/drawing/2014/main" id="{A961952C-A49C-400E-B3BB-4A697AC8A2B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887" r="28254"/>
          <a:stretch/>
        </p:blipFill>
        <p:spPr>
          <a:xfrm>
            <a:off x="5735128" y="1980775"/>
            <a:ext cx="2811644" cy="3632824"/>
          </a:xfrm>
          <a:prstGeom prst="rect">
            <a:avLst/>
          </a:prstGeom>
        </p:spPr>
      </p:pic>
      <p:sp>
        <p:nvSpPr>
          <p:cNvPr id="23" name="Rectangle 22">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9143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3057523"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6E29164-E6AE-4501-9D7B-47C3D6B4D3BE}"/>
              </a:ext>
            </a:extLst>
          </p:cNvPr>
          <p:cNvSpPr>
            <a:spLocks noGrp="1"/>
          </p:cNvSpPr>
          <p:nvPr>
            <p:ph type="sldNum" sz="quarter" idx="12"/>
          </p:nvPr>
        </p:nvSpPr>
        <p:spPr>
          <a:xfrm>
            <a:off x="8778240" y="6459378"/>
            <a:ext cx="336042" cy="365125"/>
          </a:xfrm>
        </p:spPr>
        <p:txBody>
          <a:bodyPr>
            <a:normAutofit/>
          </a:bodyPr>
          <a:lstStyle/>
          <a:p>
            <a:pPr>
              <a:spcAft>
                <a:spcPts val="600"/>
              </a:spcAft>
            </a:pPr>
            <a:fld id="{2E316690-7ED9-4CF9-ACA7-25FFDDF6FA39}" type="slidenum">
              <a:rPr lang="en-US" altLang="en-US" sz="1000">
                <a:solidFill>
                  <a:srgbClr val="FFFFFF"/>
                </a:solidFill>
              </a:rPr>
              <a:pPr>
                <a:spcAft>
                  <a:spcPts val="600"/>
                </a:spcAft>
              </a:pPr>
              <a:t>2</a:t>
            </a:fld>
            <a:endParaRPr lang="en-US" altLang="en-US" sz="1000">
              <a:solidFill>
                <a:srgbClr val="FFFFFF"/>
              </a:solidFill>
            </a:endParaRPr>
          </a:p>
        </p:txBody>
      </p:sp>
    </p:spTree>
    <p:extLst>
      <p:ext uri="{BB962C8B-B14F-4D97-AF65-F5344CB8AC3E}">
        <p14:creationId xmlns:p14="http://schemas.microsoft.com/office/powerpoint/2010/main" val="2534573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0839" y="311426"/>
            <a:ext cx="7851648" cy="762000"/>
          </a:xfrm>
          <a:ln>
            <a:miter lim="800000"/>
            <a:headEnd/>
            <a:tailEnd/>
          </a:ln>
        </p:spPr>
        <p:txBody>
          <a:bodyPr>
            <a:normAutofit/>
          </a:bodyPr>
          <a:lstStyle/>
          <a:p>
            <a:pPr eaLnBrk="1" fontAlgn="auto" hangingPunct="1">
              <a:spcAft>
                <a:spcPts val="0"/>
              </a:spcAft>
              <a:defRPr/>
            </a:pPr>
            <a:r>
              <a:rPr lang="en-US" sz="4400" b="1" u="sng" dirty="0">
                <a:solidFill>
                  <a:srgbClr val="9900CC"/>
                </a:solidFill>
                <a:latin typeface="+mn-lt"/>
              </a:rPr>
              <a:t>RETENTION (</a:t>
            </a:r>
            <a:r>
              <a:rPr lang="en-US" sz="4400" b="1" u="sng" dirty="0" err="1">
                <a:solidFill>
                  <a:srgbClr val="9900CC"/>
                </a:solidFill>
                <a:latin typeface="+mn-lt"/>
              </a:rPr>
              <a:t>Cont</a:t>
            </a:r>
            <a:r>
              <a:rPr lang="en-US" sz="4400" b="1" u="sng" dirty="0">
                <a:solidFill>
                  <a:srgbClr val="9900CC"/>
                </a:solidFill>
                <a:latin typeface="+mn-lt"/>
              </a:rPr>
              <a:t>)</a:t>
            </a:r>
            <a:endParaRPr lang="en-US" sz="4400" u="sng" dirty="0">
              <a:solidFill>
                <a:srgbClr val="9900CC"/>
              </a:solidFill>
              <a:latin typeface="+mn-lt"/>
            </a:endParaRPr>
          </a:p>
        </p:txBody>
      </p:sp>
      <p:sp>
        <p:nvSpPr>
          <p:cNvPr id="15363" name="Subtitle 2"/>
          <p:cNvSpPr>
            <a:spLocks noGrp="1"/>
          </p:cNvSpPr>
          <p:nvPr>
            <p:ph type="subTitle" idx="1"/>
          </p:nvPr>
        </p:nvSpPr>
        <p:spPr>
          <a:xfrm>
            <a:off x="381000" y="1295400"/>
            <a:ext cx="8458200" cy="5181600"/>
          </a:xfrm>
        </p:spPr>
        <p:txBody>
          <a:bodyPr>
            <a:noAutofit/>
          </a:bodyPr>
          <a:lstStyle/>
          <a:p>
            <a:pPr marL="1143000" lvl="2" indent="-457200" algn="l">
              <a:lnSpc>
                <a:spcPct val="100000"/>
              </a:lnSpc>
              <a:buFont typeface="Arial" panose="020B0604020202020204" pitchFamily="34" charset="0"/>
              <a:buChar char="•"/>
            </a:pPr>
            <a:r>
              <a:rPr lang="en-US" altLang="en-US" sz="2600" dirty="0"/>
              <a:t>Do the Community Needs Assessment</a:t>
            </a:r>
          </a:p>
          <a:p>
            <a:pPr marL="1485900" lvl="3" indent="-457200" algn="l">
              <a:lnSpc>
                <a:spcPct val="100000"/>
              </a:lnSpc>
              <a:buFont typeface="Arial" panose="020B0604020202020204" pitchFamily="34" charset="0"/>
              <a:buChar char="•"/>
            </a:pPr>
            <a:r>
              <a:rPr lang="en-US" altLang="en-US" sz="2600" dirty="0"/>
              <a:t>Helps with ideas for new service projects to attract new members and retain seasoned members by getting projects they like</a:t>
            </a:r>
          </a:p>
          <a:p>
            <a:pPr marL="1143000" lvl="2" indent="-457200" algn="l">
              <a:lnSpc>
                <a:spcPct val="100000"/>
              </a:lnSpc>
              <a:buFont typeface="Arial" panose="020B0604020202020204" pitchFamily="34" charset="0"/>
              <a:buChar char="•"/>
            </a:pPr>
            <a:r>
              <a:rPr lang="en-US" altLang="en-US" sz="2600" dirty="0"/>
              <a:t>Do a membership satisfaction survey</a:t>
            </a:r>
          </a:p>
          <a:p>
            <a:pPr marL="1485900" lvl="3" indent="-457200" algn="l">
              <a:lnSpc>
                <a:spcPct val="100000"/>
              </a:lnSpc>
              <a:buFont typeface="Arial" panose="020B0604020202020204" pitchFamily="34" charset="0"/>
              <a:buChar char="•"/>
            </a:pPr>
            <a:r>
              <a:rPr lang="en-US" altLang="en-US" sz="2600" dirty="0"/>
              <a:t>Located in the back of the Membership satisfaction guide.  ME-301</a:t>
            </a:r>
          </a:p>
          <a:p>
            <a:pPr marL="1143000" lvl="2" indent="-457200" algn="l">
              <a:lnSpc>
                <a:spcPct val="100000"/>
              </a:lnSpc>
              <a:buFont typeface="Arial" panose="020B0604020202020204" pitchFamily="34" charset="0"/>
              <a:buChar char="•"/>
            </a:pPr>
            <a:r>
              <a:rPr lang="en-US" altLang="en-US" sz="2600" dirty="0"/>
              <a:t>Orientations</a:t>
            </a:r>
          </a:p>
          <a:p>
            <a:pPr marL="1485900" lvl="3" indent="-457200" algn="l">
              <a:lnSpc>
                <a:spcPct val="100000"/>
              </a:lnSpc>
              <a:buFont typeface="Arial" panose="020B0604020202020204" pitchFamily="34" charset="0"/>
              <a:buChar char="•"/>
            </a:pPr>
            <a:r>
              <a:rPr lang="en-US" altLang="en-US" sz="2600" dirty="0"/>
              <a:t>Do new member orientation upon joining. Do short orientations at monthly meetings to help new members and refresh current members.</a:t>
            </a:r>
          </a:p>
          <a:p>
            <a:pPr marL="457200" indent="-457200" algn="l">
              <a:lnSpc>
                <a:spcPct val="100000"/>
              </a:lnSpc>
              <a:buFont typeface="Arial" panose="020B0604020202020204" pitchFamily="34" charset="0"/>
              <a:buChar char="•"/>
            </a:pPr>
            <a:endParaRPr lang="en-US" altLang="en-US" sz="3500" dirty="0"/>
          </a:p>
        </p:txBody>
      </p:sp>
      <p:pic>
        <p:nvPicPr>
          <p:cNvPr id="3" name="Picture 2" descr="A close up of a sign&#10;&#10;Description automatically generated">
            <a:extLst>
              <a:ext uri="{FF2B5EF4-FFF2-40B4-BE49-F238E27FC236}">
                <a16:creationId xmlns:a16="http://schemas.microsoft.com/office/drawing/2014/main" id="{0EC99EB4-D2A2-460E-80E5-8B201D1EC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63" y="0"/>
            <a:ext cx="1390899" cy="1447799"/>
          </a:xfrm>
          <a:prstGeom prst="rect">
            <a:avLst/>
          </a:prstGeom>
        </p:spPr>
      </p:pic>
    </p:spTree>
    <p:extLst>
      <p:ext uri="{BB962C8B-B14F-4D97-AF65-F5344CB8AC3E}">
        <p14:creationId xmlns:p14="http://schemas.microsoft.com/office/powerpoint/2010/main" val="1478968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0839" y="311426"/>
            <a:ext cx="7851648" cy="762000"/>
          </a:xfrm>
          <a:ln>
            <a:miter lim="800000"/>
            <a:headEnd/>
            <a:tailEnd/>
          </a:ln>
        </p:spPr>
        <p:txBody>
          <a:bodyPr>
            <a:normAutofit/>
          </a:bodyPr>
          <a:lstStyle/>
          <a:p>
            <a:pPr eaLnBrk="1" fontAlgn="auto" hangingPunct="1">
              <a:spcAft>
                <a:spcPts val="0"/>
              </a:spcAft>
              <a:defRPr/>
            </a:pPr>
            <a:r>
              <a:rPr lang="en-US" sz="4400" b="1" u="sng" dirty="0">
                <a:solidFill>
                  <a:srgbClr val="9900CC"/>
                </a:solidFill>
                <a:latin typeface="+mn-lt"/>
              </a:rPr>
              <a:t>RETENTION (</a:t>
            </a:r>
            <a:r>
              <a:rPr lang="en-US" sz="4400" b="1" u="sng" dirty="0" err="1">
                <a:solidFill>
                  <a:srgbClr val="9900CC"/>
                </a:solidFill>
                <a:latin typeface="+mn-lt"/>
              </a:rPr>
              <a:t>Cont</a:t>
            </a:r>
            <a:r>
              <a:rPr lang="en-US" sz="4400" b="1" u="sng" dirty="0">
                <a:solidFill>
                  <a:srgbClr val="9900CC"/>
                </a:solidFill>
                <a:latin typeface="+mn-lt"/>
              </a:rPr>
              <a:t>)</a:t>
            </a:r>
            <a:endParaRPr lang="en-US" sz="4400" u="sng" dirty="0">
              <a:solidFill>
                <a:srgbClr val="9900CC"/>
              </a:solidFill>
              <a:latin typeface="+mn-lt"/>
            </a:endParaRPr>
          </a:p>
        </p:txBody>
      </p:sp>
      <p:sp>
        <p:nvSpPr>
          <p:cNvPr id="15363" name="Subtitle 2"/>
          <p:cNvSpPr>
            <a:spLocks noGrp="1"/>
          </p:cNvSpPr>
          <p:nvPr>
            <p:ph type="subTitle" idx="1"/>
          </p:nvPr>
        </p:nvSpPr>
        <p:spPr>
          <a:xfrm>
            <a:off x="414262" y="1219200"/>
            <a:ext cx="8278899" cy="5181600"/>
          </a:xfrm>
        </p:spPr>
        <p:txBody>
          <a:bodyPr>
            <a:noAutofit/>
          </a:bodyPr>
          <a:lstStyle/>
          <a:p>
            <a:pPr marL="1143000" lvl="1" indent="-342900" algn="l">
              <a:lnSpc>
                <a:spcPct val="100000"/>
              </a:lnSpc>
              <a:buFont typeface="Arial" panose="020B0604020202020204" pitchFamily="34" charset="0"/>
              <a:buChar char="•"/>
            </a:pPr>
            <a:r>
              <a:rPr lang="en-US" altLang="en-US" sz="2400" dirty="0"/>
              <a:t>Flexible in attendance at meetings</a:t>
            </a:r>
          </a:p>
          <a:p>
            <a:pPr marL="1485900" lvl="2" indent="-342900" algn="l">
              <a:lnSpc>
                <a:spcPct val="100000"/>
              </a:lnSpc>
              <a:buFont typeface="Arial" panose="020B0604020202020204" pitchFamily="34" charset="0"/>
              <a:buChar char="•"/>
            </a:pPr>
            <a:r>
              <a:rPr lang="en-US" altLang="en-US" sz="2400" dirty="0"/>
              <a:t>Other family commitments and activities happen.</a:t>
            </a:r>
          </a:p>
          <a:p>
            <a:pPr marL="1485900" lvl="2" indent="-342900" algn="l">
              <a:lnSpc>
                <a:spcPct val="100000"/>
              </a:lnSpc>
              <a:buFont typeface="Arial" panose="020B0604020202020204" pitchFamily="34" charset="0"/>
              <a:buChar char="•"/>
            </a:pPr>
            <a:r>
              <a:rPr lang="en-US" altLang="en-US" sz="2400" dirty="0"/>
              <a:t>Attendance at fundraisers and service projects are as important as attending regular meetings</a:t>
            </a:r>
          </a:p>
          <a:p>
            <a:pPr marL="1143000" lvl="1" indent="-342900" algn="l">
              <a:lnSpc>
                <a:spcPct val="100000"/>
              </a:lnSpc>
              <a:buFont typeface="Arial" panose="020B0604020202020204" pitchFamily="34" charset="0"/>
              <a:buChar char="•"/>
            </a:pPr>
            <a:r>
              <a:rPr lang="en-US" altLang="en-US" sz="2400" dirty="0"/>
              <a:t>Members with children</a:t>
            </a:r>
          </a:p>
          <a:p>
            <a:pPr marL="1485900" lvl="2" indent="-342900" algn="l">
              <a:lnSpc>
                <a:spcPct val="100000"/>
              </a:lnSpc>
              <a:buFont typeface="Arial" panose="020B0604020202020204" pitchFamily="34" charset="0"/>
              <a:buChar char="•"/>
            </a:pPr>
            <a:r>
              <a:rPr lang="en-US" altLang="en-US" sz="2400" dirty="0"/>
              <a:t>Involve children in activities and meetings.  Ask the older youth to do activities with the younger ones. Lions Family Cub program MPFM34 9/09</a:t>
            </a:r>
          </a:p>
          <a:p>
            <a:pPr marL="1143000" lvl="1" indent="-342900" algn="l">
              <a:lnSpc>
                <a:spcPct val="100000"/>
              </a:lnSpc>
              <a:buFont typeface="Arial" panose="020B0604020202020204" pitchFamily="34" charset="0"/>
              <a:buChar char="•"/>
            </a:pPr>
            <a:r>
              <a:rPr lang="en-US" altLang="en-US" sz="2400" dirty="0"/>
              <a:t>Members who have been a Lion for awhile</a:t>
            </a:r>
          </a:p>
          <a:p>
            <a:pPr marL="1485900" lvl="2" indent="-342900" algn="l">
              <a:lnSpc>
                <a:spcPct val="100000"/>
              </a:lnSpc>
              <a:buFont typeface="Arial" panose="020B0604020202020204" pitchFamily="34" charset="0"/>
              <a:buChar char="•"/>
            </a:pPr>
            <a:r>
              <a:rPr lang="en-US" altLang="en-US" sz="2400" dirty="0"/>
              <a:t>Don’t burn them out and don’t ignore them-- there is always a job for a Lion.</a:t>
            </a:r>
          </a:p>
          <a:p>
            <a:pPr marL="800100" lvl="0" indent="-342900" algn="l">
              <a:lnSpc>
                <a:spcPct val="100000"/>
              </a:lnSpc>
              <a:buFont typeface="Arial" panose="020B0604020202020204" pitchFamily="34" charset="0"/>
              <a:buChar char="•"/>
            </a:pPr>
            <a:r>
              <a:rPr lang="en-US" altLang="en-US" sz="2800" b="1" dirty="0">
                <a:solidFill>
                  <a:srgbClr val="FF0000"/>
                </a:solidFill>
              </a:rPr>
              <a:t>Remember - Retention is as important as recruiting new members</a:t>
            </a:r>
          </a:p>
          <a:p>
            <a:pPr marL="457200" indent="-457200" algn="l">
              <a:lnSpc>
                <a:spcPct val="100000"/>
              </a:lnSpc>
              <a:buFont typeface="Arial" panose="020B0604020202020204" pitchFamily="34" charset="0"/>
              <a:buChar char="•"/>
            </a:pPr>
            <a:endParaRPr lang="en-US" altLang="en-US" sz="3500" dirty="0"/>
          </a:p>
        </p:txBody>
      </p:sp>
      <p:pic>
        <p:nvPicPr>
          <p:cNvPr id="4" name="Picture 3" descr="A red and white sign&#10;&#10;Description automatically generated">
            <a:extLst>
              <a:ext uri="{FF2B5EF4-FFF2-40B4-BE49-F238E27FC236}">
                <a16:creationId xmlns:a16="http://schemas.microsoft.com/office/drawing/2014/main" id="{5C174597-B745-4EE0-A9E2-68D029131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76200"/>
            <a:ext cx="1683026" cy="1683026"/>
          </a:xfrm>
          <a:prstGeom prst="rect">
            <a:avLst/>
          </a:prstGeom>
        </p:spPr>
      </p:pic>
    </p:spTree>
    <p:extLst>
      <p:ext uri="{BB962C8B-B14F-4D97-AF65-F5344CB8AC3E}">
        <p14:creationId xmlns:p14="http://schemas.microsoft.com/office/powerpoint/2010/main" val="2491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359DF92-A1CA-4722-822B-4A96719DB648}" type="slidenum">
              <a:rPr lang="en-US" altLang="en-US">
                <a:solidFill>
                  <a:srgbClr val="D1EAEE"/>
                </a:solidFill>
              </a:rPr>
              <a:pPr/>
              <a:t>22</a:t>
            </a:fld>
            <a:endParaRPr lang="en-US" altLang="en-US">
              <a:solidFill>
                <a:srgbClr val="D1EAEE"/>
              </a:solidFill>
            </a:endParaRPr>
          </a:p>
        </p:txBody>
      </p:sp>
      <p:sp>
        <p:nvSpPr>
          <p:cNvPr id="21507" name="Text Box 2"/>
          <p:cNvSpPr txBox="1">
            <a:spLocks noChangeArrowheads="1"/>
          </p:cNvSpPr>
          <p:nvPr/>
        </p:nvSpPr>
        <p:spPr bwMode="auto">
          <a:xfrm>
            <a:off x="1371600" y="1143000"/>
            <a:ext cx="61722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5400" b="1" dirty="0"/>
              <a:t>Questions???</a:t>
            </a:r>
          </a:p>
          <a:p>
            <a:pPr algn="ctr">
              <a:spcBef>
                <a:spcPct val="50000"/>
              </a:spcBef>
            </a:pPr>
            <a:r>
              <a:rPr lang="en-US" altLang="en-US" sz="5400" b="1" dirty="0">
                <a:solidFill>
                  <a:srgbClr val="FF0000"/>
                </a:solidFill>
              </a:rPr>
              <a:t>THANK YOU</a:t>
            </a:r>
          </a:p>
        </p:txBody>
      </p:sp>
      <p:sp>
        <p:nvSpPr>
          <p:cNvPr id="21508" name="TextBox 5"/>
          <p:cNvSpPr txBox="1">
            <a:spLocks noChangeArrowheads="1"/>
          </p:cNvSpPr>
          <p:nvPr/>
        </p:nvSpPr>
        <p:spPr bwMode="auto">
          <a:xfrm>
            <a:off x="1828800" y="4419600"/>
            <a:ext cx="586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sz="2800"/>
          </a:p>
          <a:p>
            <a:pPr algn="ctr"/>
            <a:endParaRPr lang="en-US" altLang="en-US" sz="2800"/>
          </a:p>
          <a:p>
            <a:pPr algn="ctr"/>
            <a:endParaRPr lang="en-US" altLang="en-US" sz="2800"/>
          </a:p>
        </p:txBody>
      </p:sp>
      <p:pic>
        <p:nvPicPr>
          <p:cNvPr id="21509" name="Picture 5" descr="lionlogo_2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3558428"/>
            <a:ext cx="26416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5B91C7-61AD-4F38-AFD8-09A429E32DFF}"/>
              </a:ext>
            </a:extLst>
          </p:cNvPr>
          <p:cNvSpPr>
            <a:spLocks noGrp="1"/>
          </p:cNvSpPr>
          <p:nvPr>
            <p:ph type="sldNum" sz="quarter" idx="12"/>
          </p:nvPr>
        </p:nvSpPr>
        <p:spPr/>
        <p:txBody>
          <a:bodyPr/>
          <a:lstStyle/>
          <a:p>
            <a:fld id="{57F98D18-0962-448B-8B19-676D1E3D2375}" type="slidenum">
              <a:rPr lang="en-US" altLang="en-US" smtClean="0"/>
              <a:pPr/>
              <a:t>23</a:t>
            </a:fld>
            <a:endParaRPr lang="en-US" altLang="en-US"/>
          </a:p>
        </p:txBody>
      </p:sp>
      <p:pic>
        <p:nvPicPr>
          <p:cNvPr id="3" name="Picture 2">
            <a:extLst>
              <a:ext uri="{FF2B5EF4-FFF2-40B4-BE49-F238E27FC236}">
                <a16:creationId xmlns:a16="http://schemas.microsoft.com/office/drawing/2014/main" id="{17FA2E81-E889-4240-9146-4CABEC352B5B}"/>
              </a:ext>
            </a:extLst>
          </p:cNvPr>
          <p:cNvPicPr>
            <a:picLocks noChangeAspect="1"/>
          </p:cNvPicPr>
          <p:nvPr/>
        </p:nvPicPr>
        <p:blipFill>
          <a:blip r:embed="rId3"/>
          <a:stretch>
            <a:fillRect/>
          </a:stretch>
        </p:blipFill>
        <p:spPr>
          <a:xfrm rot="5400000">
            <a:off x="1416144" y="965478"/>
            <a:ext cx="6311711" cy="5408019"/>
          </a:xfrm>
          <a:prstGeom prst="rect">
            <a:avLst/>
          </a:prstGeom>
        </p:spPr>
      </p:pic>
    </p:spTree>
    <p:extLst>
      <p:ext uri="{BB962C8B-B14F-4D97-AF65-F5344CB8AC3E}">
        <p14:creationId xmlns:p14="http://schemas.microsoft.com/office/powerpoint/2010/main" val="60723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504E362A-A3C6-427A-AAEF-313D7534E1C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680" t="9091" r="36794"/>
          <a:stretch/>
        </p:blipFill>
        <p:spPr>
          <a:xfrm>
            <a:off x="2642616" y="10"/>
            <a:ext cx="6501384" cy="6857990"/>
          </a:xfrm>
          <a:prstGeom prst="rect">
            <a:avLst/>
          </a:prstGeom>
        </p:spPr>
      </p:pic>
      <p:sp>
        <p:nvSpPr>
          <p:cNvPr id="24" name="Rectangle 2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2C3D37-1843-4CC5-BC1A-A5C8457D4F43}"/>
              </a:ext>
            </a:extLst>
          </p:cNvPr>
          <p:cNvSpPr>
            <a:spLocks noGrp="1"/>
          </p:cNvSpPr>
          <p:nvPr>
            <p:ph type="title"/>
          </p:nvPr>
        </p:nvSpPr>
        <p:spPr>
          <a:xfrm>
            <a:off x="278320" y="1161288"/>
            <a:ext cx="3303080" cy="1124712"/>
          </a:xfrm>
        </p:spPr>
        <p:txBody>
          <a:bodyPr anchor="b">
            <a:normAutofit/>
          </a:bodyPr>
          <a:lstStyle/>
          <a:p>
            <a:pPr algn="ctr"/>
            <a:r>
              <a:rPr lang="en-US" sz="4800" b="1" dirty="0"/>
              <a:t>OBJECTIVES</a:t>
            </a:r>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821B96-445B-414A-9A63-97FBCED3B127}"/>
              </a:ext>
            </a:extLst>
          </p:cNvPr>
          <p:cNvSpPr>
            <a:spLocks noGrp="1"/>
          </p:cNvSpPr>
          <p:nvPr>
            <p:ph idx="1"/>
          </p:nvPr>
        </p:nvSpPr>
        <p:spPr>
          <a:xfrm>
            <a:off x="278320" y="2718054"/>
            <a:ext cx="3684080" cy="3994276"/>
          </a:xfrm>
        </p:spPr>
        <p:txBody>
          <a:bodyPr anchor="t">
            <a:normAutofit lnSpcReduction="10000"/>
          </a:bodyPr>
          <a:lstStyle/>
          <a:p>
            <a:r>
              <a:rPr lang="en-US" sz="2000" dirty="0"/>
              <a:t> Global Membership Approach objectives align with the original North American Membership Initiative Objectives.  Objectives are:</a:t>
            </a:r>
          </a:p>
          <a:p>
            <a:endParaRPr lang="en-US" sz="2000" dirty="0"/>
          </a:p>
          <a:p>
            <a:pPr marL="342900" lvl="1" indent="0">
              <a:buNone/>
            </a:pPr>
            <a:r>
              <a:rPr lang="en-US" sz="2000" dirty="0"/>
              <a:t>•To rejuvenate districts with new clubs   </a:t>
            </a:r>
          </a:p>
          <a:p>
            <a:pPr marL="342900" lvl="1" indent="0">
              <a:buNone/>
            </a:pPr>
            <a:r>
              <a:rPr lang="en-US" sz="2000" dirty="0"/>
              <a:t>•Revitalize clubs with new members   </a:t>
            </a:r>
          </a:p>
          <a:p>
            <a:pPr marL="342900" lvl="1" indent="0">
              <a:buNone/>
            </a:pPr>
            <a:r>
              <a:rPr lang="en-US" sz="2000" dirty="0"/>
              <a:t>•Re-motivate our existing members with new fellowships and exciting service</a:t>
            </a:r>
          </a:p>
          <a:p>
            <a:endParaRPr lang="en-US" sz="1400" dirty="0"/>
          </a:p>
        </p:txBody>
      </p:sp>
      <p:sp>
        <p:nvSpPr>
          <p:cNvPr id="4" name="Slide Number Placeholder 3">
            <a:extLst>
              <a:ext uri="{FF2B5EF4-FFF2-40B4-BE49-F238E27FC236}">
                <a16:creationId xmlns:a16="http://schemas.microsoft.com/office/drawing/2014/main" id="{529C8CBD-B5CF-440F-A1B5-5F2F31A2CBA1}"/>
              </a:ext>
            </a:extLst>
          </p:cNvPr>
          <p:cNvSpPr>
            <a:spLocks noGrp="1"/>
          </p:cNvSpPr>
          <p:nvPr>
            <p:ph type="sldNum" sz="quarter" idx="12"/>
          </p:nvPr>
        </p:nvSpPr>
        <p:spPr>
          <a:xfrm>
            <a:off x="6808279" y="6356350"/>
            <a:ext cx="2057400" cy="365125"/>
          </a:xfrm>
        </p:spPr>
        <p:txBody>
          <a:bodyPr>
            <a:normAutofit/>
          </a:bodyPr>
          <a:lstStyle/>
          <a:p>
            <a:pPr>
              <a:spcAft>
                <a:spcPts val="600"/>
              </a:spcAft>
            </a:pPr>
            <a:fld id="{2E316690-7ED9-4CF9-ACA7-25FFDDF6FA39}" type="slidenum">
              <a:rPr lang="en-US" altLang="en-US">
                <a:solidFill>
                  <a:schemeClr val="bg1"/>
                </a:solidFill>
              </a:rPr>
              <a:pPr>
                <a:spcAft>
                  <a:spcPts val="600"/>
                </a:spcAft>
              </a:pPr>
              <a:t>3</a:t>
            </a:fld>
            <a:endParaRPr lang="en-US" altLang="en-US">
              <a:solidFill>
                <a:schemeClr val="bg1"/>
              </a:solidFill>
            </a:endParaRPr>
          </a:p>
        </p:txBody>
      </p:sp>
    </p:spTree>
    <p:extLst>
      <p:ext uri="{BB962C8B-B14F-4D97-AF65-F5344CB8AC3E}">
        <p14:creationId xmlns:p14="http://schemas.microsoft.com/office/powerpoint/2010/main" val="246205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Description automatically generated with low confidence">
            <a:extLst>
              <a:ext uri="{FF2B5EF4-FFF2-40B4-BE49-F238E27FC236}">
                <a16:creationId xmlns:a16="http://schemas.microsoft.com/office/drawing/2014/main" id="{6999061E-0613-485B-B5E2-36CDB80C6AE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125" r="1756" b="4308"/>
          <a:stretch/>
        </p:blipFill>
        <p:spPr>
          <a:xfrm>
            <a:off x="21" y="10"/>
            <a:ext cx="5029180" cy="6584305"/>
          </a:xfrm>
          <a:prstGeom prst="rect">
            <a:avLst/>
          </a:prstGeom>
        </p:spPr>
      </p:pic>
      <p:sp>
        <p:nvSpPr>
          <p:cNvPr id="13" name="Rectangle 12">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6549" y="0"/>
            <a:ext cx="731745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F0F8EF-2BA8-4F6B-BACA-D21DF6681987}"/>
              </a:ext>
            </a:extLst>
          </p:cNvPr>
          <p:cNvSpPr>
            <a:spLocks noGrp="1"/>
          </p:cNvSpPr>
          <p:nvPr>
            <p:ph type="title"/>
          </p:nvPr>
        </p:nvSpPr>
        <p:spPr>
          <a:xfrm>
            <a:off x="5181028" y="1161288"/>
            <a:ext cx="3675432" cy="1124712"/>
          </a:xfrm>
        </p:spPr>
        <p:txBody>
          <a:bodyPr anchor="b">
            <a:normAutofit/>
          </a:bodyPr>
          <a:lstStyle/>
          <a:p>
            <a:pPr algn="ctr"/>
            <a:r>
              <a:rPr lang="en-US" sz="6000" b="1" dirty="0"/>
              <a:t>PROCESS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06356"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63" y="2443480"/>
            <a:ext cx="2414016"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8C2E25C-8859-417A-B541-D3D0A44136AE}"/>
              </a:ext>
            </a:extLst>
          </p:cNvPr>
          <p:cNvSpPr>
            <a:spLocks noGrp="1"/>
          </p:cNvSpPr>
          <p:nvPr>
            <p:ph idx="1"/>
          </p:nvPr>
        </p:nvSpPr>
        <p:spPr>
          <a:xfrm>
            <a:off x="5029201" y="2619248"/>
            <a:ext cx="3962399" cy="3894582"/>
          </a:xfrm>
        </p:spPr>
        <p:txBody>
          <a:bodyPr anchor="t">
            <a:normAutofit fontScale="77500" lnSpcReduction="20000"/>
          </a:bodyPr>
          <a:lstStyle/>
          <a:p>
            <a:r>
              <a:rPr lang="en-US" sz="2600" dirty="0"/>
              <a:t>4-step process is universal, and customizable based on needs:</a:t>
            </a:r>
          </a:p>
          <a:p>
            <a:endParaRPr lang="en-US" sz="2600" dirty="0"/>
          </a:p>
          <a:p>
            <a:pPr marL="0" indent="0">
              <a:buNone/>
            </a:pPr>
            <a:r>
              <a:rPr lang="en-US" sz="2600" dirty="0"/>
              <a:t>	1.  Build a Team</a:t>
            </a:r>
          </a:p>
          <a:p>
            <a:pPr marL="0" indent="0">
              <a:buNone/>
            </a:pPr>
            <a:r>
              <a:rPr lang="en-US" sz="2600" dirty="0"/>
              <a:t>	2.  Build a vision</a:t>
            </a:r>
          </a:p>
          <a:p>
            <a:pPr marL="0" indent="0">
              <a:buNone/>
            </a:pPr>
            <a:r>
              <a:rPr lang="en-US" sz="2600" dirty="0"/>
              <a:t>	3.  Build a plan</a:t>
            </a:r>
          </a:p>
          <a:p>
            <a:pPr marL="0" indent="0">
              <a:buNone/>
            </a:pPr>
            <a:r>
              <a:rPr lang="en-US" sz="2600" dirty="0"/>
              <a:t>	4.  Build Success</a:t>
            </a:r>
          </a:p>
          <a:p>
            <a:endParaRPr lang="en-US" sz="2600" dirty="0"/>
          </a:p>
          <a:p>
            <a:r>
              <a:rPr lang="en-US" sz="2600" dirty="0"/>
              <a:t>The goal is positive membership growth. This goal is fundamental to the broader goal of One Lion:  to be the global leader in community and humanitarian service.</a:t>
            </a:r>
          </a:p>
          <a:p>
            <a:endParaRPr lang="en-US" sz="1100" dirty="0"/>
          </a:p>
        </p:txBody>
      </p:sp>
      <p:sp>
        <p:nvSpPr>
          <p:cNvPr id="4" name="Slide Number Placeholder 3">
            <a:extLst>
              <a:ext uri="{FF2B5EF4-FFF2-40B4-BE49-F238E27FC236}">
                <a16:creationId xmlns:a16="http://schemas.microsoft.com/office/drawing/2014/main" id="{A7F3300C-E83F-4429-957F-06DB098B557E}"/>
              </a:ext>
            </a:extLst>
          </p:cNvPr>
          <p:cNvSpPr>
            <a:spLocks noGrp="1"/>
          </p:cNvSpPr>
          <p:nvPr>
            <p:ph type="sldNum" sz="quarter" idx="12"/>
          </p:nvPr>
        </p:nvSpPr>
        <p:spPr>
          <a:xfrm>
            <a:off x="6808279" y="6356350"/>
            <a:ext cx="2057400" cy="365125"/>
          </a:xfrm>
        </p:spPr>
        <p:txBody>
          <a:bodyPr>
            <a:normAutofit/>
          </a:bodyPr>
          <a:lstStyle/>
          <a:p>
            <a:pPr>
              <a:spcAft>
                <a:spcPts val="600"/>
              </a:spcAft>
            </a:pPr>
            <a:fld id="{2E316690-7ED9-4CF9-ACA7-25FFDDF6FA39}" type="slidenum">
              <a:rPr lang="en-US" altLang="en-US">
                <a:solidFill>
                  <a:schemeClr val="tx1">
                    <a:lumMod val="50000"/>
                    <a:lumOff val="50000"/>
                  </a:schemeClr>
                </a:solidFill>
              </a:rPr>
              <a:pPr>
                <a:spcAft>
                  <a:spcPts val="600"/>
                </a:spcAft>
              </a:pPr>
              <a:t>4</a:t>
            </a:fld>
            <a:endParaRPr lang="en-US" altLang="en-US">
              <a:solidFill>
                <a:schemeClr val="tx1">
                  <a:lumMod val="50000"/>
                  <a:lumOff val="50000"/>
                </a:schemeClr>
              </a:solidFill>
            </a:endParaRPr>
          </a:p>
        </p:txBody>
      </p:sp>
    </p:spTree>
    <p:extLst>
      <p:ext uri="{BB962C8B-B14F-4D97-AF65-F5344CB8AC3E}">
        <p14:creationId xmlns:p14="http://schemas.microsoft.com/office/powerpoint/2010/main" val="41349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C4F63-A627-411B-BC1A-E04FEC0BE0AB}"/>
              </a:ext>
            </a:extLst>
          </p:cNvPr>
          <p:cNvSpPr>
            <a:spLocks noGrp="1"/>
          </p:cNvSpPr>
          <p:nvPr>
            <p:ph type="title"/>
          </p:nvPr>
        </p:nvSpPr>
        <p:spPr>
          <a:xfrm>
            <a:off x="429369" y="238539"/>
            <a:ext cx="8263890" cy="1461293"/>
          </a:xfrm>
        </p:spPr>
        <p:txBody>
          <a:bodyPr anchor="b">
            <a:normAutofit/>
          </a:bodyPr>
          <a:lstStyle/>
          <a:p>
            <a:pPr algn="ctr"/>
            <a:r>
              <a:rPr lang="en-US" sz="6000" b="1" dirty="0"/>
              <a:t>WHY AND JUST ASK</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803184-B300-4963-8BF7-5F24D037AAED}"/>
              </a:ext>
            </a:extLst>
          </p:cNvPr>
          <p:cNvSpPr>
            <a:spLocks noGrp="1"/>
          </p:cNvSpPr>
          <p:nvPr>
            <p:ph idx="1"/>
          </p:nvPr>
        </p:nvSpPr>
        <p:spPr>
          <a:xfrm>
            <a:off x="429368" y="1905000"/>
            <a:ext cx="6028581" cy="4816475"/>
          </a:xfrm>
        </p:spPr>
        <p:txBody>
          <a:bodyPr anchor="t">
            <a:noAutofit/>
          </a:bodyPr>
          <a:lstStyle/>
          <a:p>
            <a:r>
              <a:rPr lang="en-US" sz="2400" dirty="0"/>
              <a:t>Program is of major importance to LCI and Ohio Lions. We lose more members than we bring in.  We are losing clubs that have been around for many years.  To remain a viable service organization, we must recruit and retain members.</a:t>
            </a:r>
          </a:p>
          <a:p>
            <a:r>
              <a:rPr lang="en-US" sz="2400" dirty="0"/>
              <a:t> We need to “Just Ask” others to join us.  </a:t>
            </a:r>
          </a:p>
          <a:p>
            <a:pPr lvl="1"/>
            <a:r>
              <a:rPr lang="en-US" sz="2400" dirty="0"/>
              <a:t>Find out what is important to them. </a:t>
            </a:r>
          </a:p>
          <a:p>
            <a:pPr lvl="1"/>
            <a:r>
              <a:rPr lang="en-US" sz="2400" dirty="0"/>
              <a:t>Think “outside of the box” to move forward.  New ideas can bring in new members.  </a:t>
            </a:r>
          </a:p>
          <a:p>
            <a:r>
              <a:rPr lang="en-US" sz="2400" dirty="0"/>
              <a:t>Keep current members involved and an important part of your club.</a:t>
            </a:r>
          </a:p>
        </p:txBody>
      </p:sp>
      <p:pic>
        <p:nvPicPr>
          <p:cNvPr id="6" name="Picture 5" descr="Icon&#10;&#10;Description automatically generated">
            <a:extLst>
              <a:ext uri="{FF2B5EF4-FFF2-40B4-BE49-F238E27FC236}">
                <a16:creationId xmlns:a16="http://schemas.microsoft.com/office/drawing/2014/main" id="{36FEF677-F3AC-4157-BA6D-2F76E1D27E0F}"/>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538" r="11306" b="-3"/>
          <a:stretch/>
        </p:blipFill>
        <p:spPr>
          <a:xfrm>
            <a:off x="6405276" y="2093976"/>
            <a:ext cx="2586323" cy="3584448"/>
          </a:xfrm>
          <a:prstGeom prst="rect">
            <a:avLst/>
          </a:prstGeom>
        </p:spPr>
      </p:pic>
      <p:sp>
        <p:nvSpPr>
          <p:cNvPr id="4" name="Slide Number Placeholder 3">
            <a:extLst>
              <a:ext uri="{FF2B5EF4-FFF2-40B4-BE49-F238E27FC236}">
                <a16:creationId xmlns:a16="http://schemas.microsoft.com/office/drawing/2014/main" id="{B6253556-0E1E-49C7-9F57-A4AF8F7D6345}"/>
              </a:ext>
            </a:extLst>
          </p:cNvPr>
          <p:cNvSpPr>
            <a:spLocks noGrp="1"/>
          </p:cNvSpPr>
          <p:nvPr>
            <p:ph type="sldNum" sz="quarter" idx="12"/>
          </p:nvPr>
        </p:nvSpPr>
        <p:spPr>
          <a:xfrm>
            <a:off x="6457950" y="6356350"/>
            <a:ext cx="2057400" cy="365125"/>
          </a:xfrm>
        </p:spPr>
        <p:txBody>
          <a:bodyPr>
            <a:normAutofit/>
          </a:bodyPr>
          <a:lstStyle/>
          <a:p>
            <a:pPr>
              <a:spcAft>
                <a:spcPts val="600"/>
              </a:spcAft>
            </a:pPr>
            <a:fld id="{2E316690-7ED9-4CF9-ACA7-25FFDDF6FA39}" type="slidenum">
              <a:rPr lang="en-US" altLang="en-US" smtClean="0"/>
              <a:pPr>
                <a:spcAft>
                  <a:spcPts val="600"/>
                </a:spcAft>
              </a:pPr>
              <a:t>5</a:t>
            </a:fld>
            <a:endParaRPr lang="en-US" altLang="en-US"/>
          </a:p>
        </p:txBody>
      </p:sp>
    </p:spTree>
    <p:extLst>
      <p:ext uri="{BB962C8B-B14F-4D97-AF65-F5344CB8AC3E}">
        <p14:creationId xmlns:p14="http://schemas.microsoft.com/office/powerpoint/2010/main" val="249055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3192F-B96C-466A-8A08-71D71C72C374}"/>
              </a:ext>
            </a:extLst>
          </p:cNvPr>
          <p:cNvSpPr>
            <a:spLocks noGrp="1"/>
          </p:cNvSpPr>
          <p:nvPr>
            <p:ph type="title"/>
          </p:nvPr>
        </p:nvSpPr>
        <p:spPr>
          <a:xfrm>
            <a:off x="429369" y="238539"/>
            <a:ext cx="8285260" cy="1434415"/>
          </a:xfrm>
        </p:spPr>
        <p:txBody>
          <a:bodyPr anchor="b">
            <a:normAutofit/>
          </a:bodyPr>
          <a:lstStyle/>
          <a:p>
            <a:r>
              <a:rPr lang="en-US" sz="4700" b="1"/>
              <a:t>EXPLAIN WHAT LIONS CLUB DO</a:t>
            </a:r>
          </a:p>
        </p:txBody>
      </p:sp>
      <p:sp>
        <p:nvSpPr>
          <p:cNvPr id="1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on with its mouth open&#10;&#10;Description automatically generated">
            <a:extLst>
              <a:ext uri="{FF2B5EF4-FFF2-40B4-BE49-F238E27FC236}">
                <a16:creationId xmlns:a16="http://schemas.microsoft.com/office/drawing/2014/main" id="{B242E373-0782-45BE-B8DE-8B30BFBFF24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946" r="26867" b="2"/>
          <a:stretch/>
        </p:blipFill>
        <p:spPr>
          <a:xfrm>
            <a:off x="429369" y="2002056"/>
            <a:ext cx="2957886"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151E41CE-EBD2-4ABD-909A-01EFB05F81B1}"/>
              </a:ext>
            </a:extLst>
          </p:cNvPr>
          <p:cNvSpPr>
            <a:spLocks noGrp="1"/>
          </p:cNvSpPr>
          <p:nvPr>
            <p:ph idx="1"/>
          </p:nvPr>
        </p:nvSpPr>
        <p:spPr>
          <a:xfrm>
            <a:off x="3679466" y="2172290"/>
            <a:ext cx="5035164" cy="4184060"/>
          </a:xfrm>
        </p:spPr>
        <p:txBody>
          <a:bodyPr anchor="t">
            <a:normAutofit/>
          </a:bodyPr>
          <a:lstStyle/>
          <a:p>
            <a:r>
              <a:rPr lang="en-US" sz="1900" dirty="0"/>
              <a:t> </a:t>
            </a:r>
            <a:r>
              <a:rPr lang="en-US" sz="2400" dirty="0"/>
              <a:t>Lions Club Community Focus:</a:t>
            </a:r>
          </a:p>
          <a:p>
            <a:endParaRPr lang="en-US" sz="2400" dirty="0"/>
          </a:p>
          <a:p>
            <a:pPr lvl="1"/>
            <a:r>
              <a:rPr lang="en-US" sz="2400" dirty="0"/>
              <a:t>Youth Development Projects</a:t>
            </a:r>
          </a:p>
          <a:p>
            <a:pPr lvl="1"/>
            <a:r>
              <a:rPr lang="en-US" sz="2400" dirty="0"/>
              <a:t>Temporary Assistance for those in need</a:t>
            </a:r>
          </a:p>
          <a:p>
            <a:pPr lvl="1"/>
            <a:r>
              <a:rPr lang="en-US" sz="2400" dirty="0"/>
              <a:t>Disaster Relief</a:t>
            </a:r>
          </a:p>
          <a:p>
            <a:pPr lvl="1"/>
            <a:r>
              <a:rPr lang="en-US" sz="2400" dirty="0"/>
              <a:t>Medical Initiatives &amp; Research</a:t>
            </a:r>
          </a:p>
          <a:p>
            <a:pPr lvl="1"/>
            <a:r>
              <a:rPr lang="en-US" sz="2400" dirty="0"/>
              <a:t>Assistance for the Disabled</a:t>
            </a:r>
          </a:p>
          <a:p>
            <a:pPr lvl="1"/>
            <a:r>
              <a:rPr lang="en-US" sz="2400" dirty="0"/>
              <a:t>Building Community Infrastructure</a:t>
            </a:r>
          </a:p>
          <a:p>
            <a:pPr lvl="1"/>
            <a:r>
              <a:rPr lang="en-US" sz="2400" dirty="0"/>
              <a:t>Community Festivals/Events/Activities</a:t>
            </a:r>
          </a:p>
          <a:p>
            <a:endParaRPr lang="en-US" sz="1900" dirty="0"/>
          </a:p>
        </p:txBody>
      </p:sp>
      <p:sp>
        <p:nvSpPr>
          <p:cNvPr id="4" name="Slide Number Placeholder 3">
            <a:extLst>
              <a:ext uri="{FF2B5EF4-FFF2-40B4-BE49-F238E27FC236}">
                <a16:creationId xmlns:a16="http://schemas.microsoft.com/office/drawing/2014/main" id="{CBCB8046-95E3-46A8-B8B6-B6328688AB30}"/>
              </a:ext>
            </a:extLst>
          </p:cNvPr>
          <p:cNvSpPr>
            <a:spLocks noGrp="1"/>
          </p:cNvSpPr>
          <p:nvPr>
            <p:ph type="sldNum" sz="quarter" idx="12"/>
          </p:nvPr>
        </p:nvSpPr>
        <p:spPr>
          <a:xfrm>
            <a:off x="6457950" y="6356350"/>
            <a:ext cx="2057400" cy="365125"/>
          </a:xfrm>
        </p:spPr>
        <p:txBody>
          <a:bodyPr>
            <a:normAutofit/>
          </a:bodyPr>
          <a:lstStyle/>
          <a:p>
            <a:pPr>
              <a:spcAft>
                <a:spcPts val="600"/>
              </a:spcAft>
            </a:pPr>
            <a:fld id="{2E316690-7ED9-4CF9-ACA7-25FFDDF6FA39}" type="slidenum">
              <a:rPr lang="en-US" altLang="en-US" smtClean="0"/>
              <a:pPr>
                <a:spcAft>
                  <a:spcPts val="600"/>
                </a:spcAft>
              </a:pPr>
              <a:t>6</a:t>
            </a:fld>
            <a:endParaRPr lang="en-US" altLang="en-US"/>
          </a:p>
        </p:txBody>
      </p:sp>
    </p:spTree>
    <p:extLst>
      <p:ext uri="{BB962C8B-B14F-4D97-AF65-F5344CB8AC3E}">
        <p14:creationId xmlns:p14="http://schemas.microsoft.com/office/powerpoint/2010/main" val="287428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63EC89-88AB-453C-803F-702678DCDAE7}"/>
              </a:ext>
            </a:extLst>
          </p:cNvPr>
          <p:cNvSpPr>
            <a:spLocks noGrp="1"/>
          </p:cNvSpPr>
          <p:nvPr>
            <p:ph type="title"/>
          </p:nvPr>
        </p:nvSpPr>
        <p:spPr>
          <a:xfrm>
            <a:off x="429369" y="238539"/>
            <a:ext cx="8263890" cy="1434415"/>
          </a:xfrm>
        </p:spPr>
        <p:txBody>
          <a:bodyPr anchor="b">
            <a:normAutofit/>
          </a:bodyPr>
          <a:lstStyle/>
          <a:p>
            <a:pPr algn="ctr"/>
            <a:r>
              <a:rPr kumimoji="0" lang="en-US" sz="4700" b="1" i="0" u="none" strike="noStrike" kern="1200" cap="none" spc="0" normalizeH="0" baseline="0" noProof="0" dirty="0">
                <a:ln>
                  <a:noFill/>
                </a:ln>
                <a:effectLst/>
                <a:uLnTx/>
                <a:uFillTx/>
                <a:latin typeface="Calibri Light" panose="020F0302020204030204"/>
                <a:ea typeface="+mj-ea"/>
                <a:cs typeface="+mj-cs"/>
              </a:rPr>
              <a:t>EXPLAIN WHAT LIONS CLUB DO (CONT)</a:t>
            </a:r>
            <a:endParaRPr lang="en-US" sz="4700"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11E81F-1C4E-46FF-9B91-C878936C19E9}"/>
              </a:ext>
            </a:extLst>
          </p:cNvPr>
          <p:cNvSpPr>
            <a:spLocks noGrp="1"/>
          </p:cNvSpPr>
          <p:nvPr>
            <p:ph idx="1"/>
          </p:nvPr>
        </p:nvSpPr>
        <p:spPr>
          <a:xfrm>
            <a:off x="429369" y="2071315"/>
            <a:ext cx="5035164" cy="4548145"/>
          </a:xfrm>
        </p:spPr>
        <p:txBody>
          <a:bodyPr anchor="t">
            <a:normAutofit lnSpcReduction="10000"/>
          </a:bodyPr>
          <a:lstStyle/>
          <a:p>
            <a:r>
              <a:rPr lang="en-US" sz="2000" dirty="0"/>
              <a:t>Member Benefits:</a:t>
            </a:r>
          </a:p>
          <a:p>
            <a:pPr lvl="1"/>
            <a:r>
              <a:rPr lang="en-US" sz="2000" dirty="0"/>
              <a:t>A sense of belonging</a:t>
            </a:r>
          </a:p>
          <a:p>
            <a:pPr lvl="1"/>
            <a:r>
              <a:rPr lang="en-US" sz="2000" dirty="0"/>
              <a:t>Developing personal skills</a:t>
            </a:r>
          </a:p>
          <a:p>
            <a:pPr lvl="2"/>
            <a:r>
              <a:rPr lang="en-US" sz="2000" dirty="0"/>
              <a:t>Public Speaking</a:t>
            </a:r>
          </a:p>
          <a:p>
            <a:pPr lvl="2"/>
            <a:r>
              <a:rPr lang="en-US" sz="2000" dirty="0"/>
              <a:t>Project Management</a:t>
            </a:r>
          </a:p>
          <a:p>
            <a:pPr lvl="2"/>
            <a:r>
              <a:rPr lang="en-US" sz="2000" dirty="0"/>
              <a:t>Finance Control</a:t>
            </a:r>
          </a:p>
          <a:p>
            <a:pPr lvl="2"/>
            <a:r>
              <a:rPr lang="en-US" sz="2000" dirty="0"/>
              <a:t>Leadership Development</a:t>
            </a:r>
          </a:p>
          <a:p>
            <a:endParaRPr lang="en-US" sz="2000" dirty="0"/>
          </a:p>
          <a:p>
            <a:pPr lvl="1"/>
            <a:r>
              <a:rPr lang="en-US" sz="2000" dirty="0"/>
              <a:t>Making Lifelong Friends</a:t>
            </a:r>
          </a:p>
          <a:p>
            <a:pPr marL="0" indent="0">
              <a:buNone/>
            </a:pPr>
            <a:r>
              <a:rPr lang="en-US" sz="2000" dirty="0"/>
              <a:t>	</a:t>
            </a:r>
          </a:p>
          <a:p>
            <a:pPr lvl="1"/>
            <a:r>
              <a:rPr lang="en-US" sz="2000" dirty="0"/>
              <a:t>Satisfaction of helping others in need</a:t>
            </a:r>
          </a:p>
          <a:p>
            <a:endParaRPr lang="en-US" sz="2000" dirty="0"/>
          </a:p>
          <a:p>
            <a:pPr lvl="1"/>
            <a:r>
              <a:rPr lang="en-US" sz="2000" dirty="0"/>
              <a:t>Enjoying the company of others who feel the same way</a:t>
            </a:r>
          </a:p>
          <a:p>
            <a:endParaRPr lang="en-US" sz="1600" dirty="0"/>
          </a:p>
        </p:txBody>
      </p:sp>
      <p:pic>
        <p:nvPicPr>
          <p:cNvPr id="6" name="Picture 5" descr="A lion with its mouth open&#10;&#10;Description automatically generated">
            <a:extLst>
              <a:ext uri="{FF2B5EF4-FFF2-40B4-BE49-F238E27FC236}">
                <a16:creationId xmlns:a16="http://schemas.microsoft.com/office/drawing/2014/main" id="{A8E16EB2-1DB2-452C-9A6A-4D98F4EDE72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758" r="6828" b="2"/>
          <a:stretch/>
        </p:blipFill>
        <p:spPr>
          <a:xfrm>
            <a:off x="5756743" y="2093976"/>
            <a:ext cx="2955798" cy="4096512"/>
          </a:xfrm>
          <a:prstGeom prst="rect">
            <a:avLst/>
          </a:prstGeom>
        </p:spPr>
      </p:pic>
      <p:sp>
        <p:nvSpPr>
          <p:cNvPr id="4" name="Slide Number Placeholder 3">
            <a:extLst>
              <a:ext uri="{FF2B5EF4-FFF2-40B4-BE49-F238E27FC236}">
                <a16:creationId xmlns:a16="http://schemas.microsoft.com/office/drawing/2014/main" id="{7F8AE825-3A5A-4AE4-80F2-A3A3C2174CDC}"/>
              </a:ext>
            </a:extLst>
          </p:cNvPr>
          <p:cNvSpPr>
            <a:spLocks noGrp="1"/>
          </p:cNvSpPr>
          <p:nvPr>
            <p:ph type="sldNum" sz="quarter" idx="12"/>
          </p:nvPr>
        </p:nvSpPr>
        <p:spPr>
          <a:xfrm>
            <a:off x="6457950" y="6356350"/>
            <a:ext cx="2057400" cy="365125"/>
          </a:xfrm>
        </p:spPr>
        <p:txBody>
          <a:bodyPr>
            <a:normAutofit/>
          </a:bodyPr>
          <a:lstStyle/>
          <a:p>
            <a:pPr>
              <a:spcAft>
                <a:spcPts val="600"/>
              </a:spcAft>
            </a:pPr>
            <a:fld id="{2E316690-7ED9-4CF9-ACA7-25FFDDF6FA39}" type="slidenum">
              <a:rPr lang="en-US" altLang="en-US" smtClean="0"/>
              <a:pPr>
                <a:spcAft>
                  <a:spcPts val="600"/>
                </a:spcAft>
              </a:pPr>
              <a:t>7</a:t>
            </a:fld>
            <a:endParaRPr lang="en-US" altLang="en-US"/>
          </a:p>
        </p:txBody>
      </p:sp>
    </p:spTree>
    <p:extLst>
      <p:ext uri="{BB962C8B-B14F-4D97-AF65-F5344CB8AC3E}">
        <p14:creationId xmlns:p14="http://schemas.microsoft.com/office/powerpoint/2010/main" val="416682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685800"/>
            <a:ext cx="7793037" cy="914400"/>
          </a:xfrm>
        </p:spPr>
        <p:txBody>
          <a:bodyPr>
            <a:normAutofit/>
          </a:bodyPr>
          <a:lstStyle/>
          <a:p>
            <a:pPr algn="ctr" eaLnBrk="1" fontAlgn="auto" hangingPunct="1">
              <a:spcAft>
                <a:spcPts val="0"/>
              </a:spcAft>
              <a:defRPr/>
            </a:pPr>
            <a:r>
              <a:rPr lang="en-US" sz="54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THE OHIO PLAN</a:t>
            </a:r>
          </a:p>
        </p:txBody>
      </p:sp>
      <p:sp>
        <p:nvSpPr>
          <p:cNvPr id="5123" name="Rectangle 3"/>
          <p:cNvSpPr>
            <a:spLocks noGrp="1" noChangeArrowheads="1"/>
          </p:cNvSpPr>
          <p:nvPr>
            <p:ph idx="1"/>
          </p:nvPr>
        </p:nvSpPr>
        <p:spPr>
          <a:xfrm>
            <a:off x="775253" y="2362200"/>
            <a:ext cx="7010400" cy="3124200"/>
          </a:xfrm>
        </p:spPr>
        <p:txBody>
          <a:bodyPr/>
          <a:lstStyle/>
          <a:p>
            <a:pPr eaLnBrk="1" hangingPunct="1"/>
            <a:r>
              <a:rPr lang="en-US" altLang="en-US" sz="3600" dirty="0"/>
              <a:t>A Project that is a Structured Method for Recruiting New Members.</a:t>
            </a:r>
          </a:p>
          <a:p>
            <a:pPr eaLnBrk="1" hangingPunct="1"/>
            <a:endParaRPr lang="en-US" altLang="en-US" sz="3600" dirty="0"/>
          </a:p>
        </p:txBody>
      </p:sp>
      <p:sp>
        <p:nvSpPr>
          <p:cNvPr id="5122" name="Slide Number Placeholder 5"/>
          <p:cNvSpPr>
            <a:spLocks noGrp="1"/>
          </p:cNvSpPr>
          <p:nvPr>
            <p:ph type="sldNum" sz="quarter" idx="12"/>
          </p:nvPr>
        </p:nvSpPr>
        <p:spPr>
          <a:xfrm>
            <a:off x="6457950" y="6356351"/>
            <a:ext cx="2057400" cy="365125"/>
          </a:xfrm>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6781B0-C58D-4CA7-8562-7C958A10F403}" type="slidenum">
              <a:rPr lang="en-US" altLang="en-US" smtClean="0">
                <a:solidFill>
                  <a:srgbClr val="D1EAEE"/>
                </a:solidFill>
              </a:rPr>
              <a:pPr/>
              <a:t>8</a:t>
            </a:fld>
            <a:endParaRPr lang="en-US" altLang="en-US">
              <a:solidFill>
                <a:srgbClr val="D1EAEE"/>
              </a:solidFill>
            </a:endParaRPr>
          </a:p>
        </p:txBody>
      </p:sp>
      <p:pic>
        <p:nvPicPr>
          <p:cNvPr id="3" name="Picture 2">
            <a:extLst>
              <a:ext uri="{FF2B5EF4-FFF2-40B4-BE49-F238E27FC236}">
                <a16:creationId xmlns:a16="http://schemas.microsoft.com/office/drawing/2014/main" id="{DBBD14E7-F6A7-4D9D-9CAB-78EDE8782560}"/>
              </a:ext>
            </a:extLst>
          </p:cNvPr>
          <p:cNvPicPr>
            <a:picLocks noChangeAspect="1"/>
          </p:cNvPicPr>
          <p:nvPr/>
        </p:nvPicPr>
        <p:blipFill rotWithShape="1">
          <a:blip r:embed="rId3">
            <a:extLst>
              <a:ext uri="{28A0092B-C50C-407E-A947-70E740481C1C}">
                <a14:useLocalDpi xmlns:a14="http://schemas.microsoft.com/office/drawing/2010/main" val="0"/>
              </a:ext>
            </a:extLst>
          </a:blip>
          <a:srcRect l="2447" t="6374" r="-2447" b="3545"/>
          <a:stretch/>
        </p:blipFill>
        <p:spPr>
          <a:xfrm>
            <a:off x="5791200" y="3505200"/>
            <a:ext cx="3046343" cy="2743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88963" y="838200"/>
            <a:ext cx="7793037" cy="838200"/>
          </a:xfrm>
        </p:spPr>
        <p:txBody>
          <a:bodyPr>
            <a:normAutofit/>
          </a:bodyPr>
          <a:lstStyle/>
          <a:p>
            <a:pPr algn="ctr" eaLnBrk="1" fontAlgn="auto" hangingPunct="1">
              <a:spcAft>
                <a:spcPts val="0"/>
              </a:spcAft>
              <a:defRPr/>
            </a:pPr>
            <a:r>
              <a:rPr lang="en-US" dirty="0">
                <a:latin typeface="+mn-lt"/>
              </a:rPr>
              <a:t>   </a:t>
            </a:r>
            <a:r>
              <a:rPr lang="en-US" sz="4000" b="1" dirty="0">
                <a:solidFill>
                  <a:srgbClr val="FF0000"/>
                </a:solidFill>
                <a:effectLst>
                  <a:outerShdw blurRad="38100" dist="38100" dir="2700000" algn="tl">
                    <a:srgbClr val="C0C0C0"/>
                  </a:outerShdw>
                </a:effectLst>
                <a:latin typeface="+mn-lt"/>
              </a:rPr>
              <a:t>THE OHIO PLAN</a:t>
            </a:r>
          </a:p>
        </p:txBody>
      </p:sp>
      <p:sp>
        <p:nvSpPr>
          <p:cNvPr id="51203" name="Rectangle 3"/>
          <p:cNvSpPr>
            <a:spLocks noGrp="1" noChangeArrowheads="1"/>
          </p:cNvSpPr>
          <p:nvPr>
            <p:ph idx="1"/>
          </p:nvPr>
        </p:nvSpPr>
        <p:spPr>
          <a:xfrm>
            <a:off x="381000" y="2362200"/>
            <a:ext cx="7467600" cy="3505200"/>
          </a:xfrm>
        </p:spPr>
        <p:txBody>
          <a:bodyPr>
            <a:normAutofit/>
          </a:bodyPr>
          <a:lstStyle/>
          <a:p>
            <a:pPr eaLnBrk="1" hangingPunct="1"/>
            <a:r>
              <a:rPr lang="en-US" altLang="en-US" sz="3600" dirty="0"/>
              <a:t>Works </a:t>
            </a:r>
            <a:r>
              <a:rPr lang="en-US" altLang="en-US" sz="3600" dirty="0">
                <a:solidFill>
                  <a:schemeClr val="hlink"/>
                </a:solidFill>
              </a:rPr>
              <a:t>Every Time</a:t>
            </a:r>
            <a:r>
              <a:rPr lang="en-US" altLang="en-US" sz="3600" dirty="0"/>
              <a:t> it is Used !</a:t>
            </a:r>
          </a:p>
          <a:p>
            <a:pPr eaLnBrk="1" hangingPunct="1"/>
            <a:endParaRPr lang="en-US" altLang="en-US" sz="3600" b="1" dirty="0"/>
          </a:p>
          <a:p>
            <a:pPr eaLnBrk="1" hangingPunct="1"/>
            <a:r>
              <a:rPr lang="en-US" altLang="en-US" sz="3600" dirty="0"/>
              <a:t>But There is a “CATCH”</a:t>
            </a:r>
          </a:p>
          <a:p>
            <a:pPr eaLnBrk="1" hangingPunct="1"/>
            <a:endParaRPr lang="en-US" altLang="en-US" sz="3600" dirty="0"/>
          </a:p>
          <a:p>
            <a:pPr eaLnBrk="1" hangingPunct="1"/>
            <a:r>
              <a:rPr lang="en-US" altLang="en-US" sz="3600" dirty="0"/>
              <a:t>You </a:t>
            </a:r>
            <a:r>
              <a:rPr lang="en-US" altLang="en-US" sz="3600" u="sng" dirty="0"/>
              <a:t>MUST</a:t>
            </a:r>
            <a:r>
              <a:rPr lang="en-US" altLang="en-US" sz="3600" dirty="0"/>
              <a:t> follow  “..the Plan”</a:t>
            </a:r>
          </a:p>
        </p:txBody>
      </p:sp>
      <p:sp>
        <p:nvSpPr>
          <p:cNvPr id="6146"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C4D1429-40F2-41C2-88FD-0CBB900ED0B5}" type="slidenum">
              <a:rPr lang="en-US" altLang="en-US">
                <a:solidFill>
                  <a:srgbClr val="D1EAEE"/>
                </a:solidFill>
              </a:rPr>
              <a:pPr/>
              <a:t>9</a:t>
            </a:fld>
            <a:endParaRPr lang="en-US" altLang="en-US">
              <a:solidFill>
                <a:srgbClr val="D1EAEE"/>
              </a:solidFill>
            </a:endParaRPr>
          </a:p>
        </p:txBody>
      </p:sp>
      <p:pic>
        <p:nvPicPr>
          <p:cNvPr id="3" name="Picture 2" descr="A screenshot of a cell phone&#10;&#10;Description automatically generated">
            <a:extLst>
              <a:ext uri="{FF2B5EF4-FFF2-40B4-BE49-F238E27FC236}">
                <a16:creationId xmlns:a16="http://schemas.microsoft.com/office/drawing/2014/main" id="{43C76E42-0EDC-42CC-A1B6-26CB34310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20386"/>
            <a:ext cx="2921658"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additive="base">
                                        <p:cTn id="13"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anim calcmode="lin" valueType="num">
                                      <p:cBhvr additive="base">
                                        <p:cTn id="19"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1697</TotalTime>
  <Words>3503</Words>
  <Application>Microsoft Office PowerPoint</Application>
  <PresentationFormat>On-screen Show (4:3)</PresentationFormat>
  <Paragraphs>344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Algerian</vt:lpstr>
      <vt:lpstr>Arial</vt:lpstr>
      <vt:lpstr>Calibri</vt:lpstr>
      <vt:lpstr>Calibri Light</vt:lpstr>
      <vt:lpstr>Tahoma</vt:lpstr>
      <vt:lpstr>Wingdings</vt:lpstr>
      <vt:lpstr>Wingdings 2</vt:lpstr>
      <vt:lpstr>Office Theme</vt:lpstr>
      <vt:lpstr>Global Membership Approach/north American membership initiative and THE OHIO PLAN </vt:lpstr>
      <vt:lpstr>GLOBAL MEMBERSHIP APPROACH (GMA)/NORTH AMERICAN MEMBERSHIP INITIATIVE (NAMI)</vt:lpstr>
      <vt:lpstr>OBJECTIVES</vt:lpstr>
      <vt:lpstr>PROCESS</vt:lpstr>
      <vt:lpstr>WHY AND JUST ASK</vt:lpstr>
      <vt:lpstr>EXPLAIN WHAT LIONS CLUB DO</vt:lpstr>
      <vt:lpstr>EXPLAIN WHAT LIONS CLUB DO (CONT)</vt:lpstr>
      <vt:lpstr>THE OHIO PLAN</vt:lpstr>
      <vt:lpstr>   THE OHIO PLAN</vt:lpstr>
      <vt:lpstr>   ACHILLES HEELS</vt:lpstr>
      <vt:lpstr>   KEY ACTIVITIES</vt:lpstr>
      <vt:lpstr>  PRIME CONSIDERATION</vt:lpstr>
      <vt:lpstr>  GATHER NAMES</vt:lpstr>
      <vt:lpstr>   COMMUNICATIONS</vt:lpstr>
      <vt:lpstr>   PLAN THE MEETING</vt:lpstr>
      <vt:lpstr>M – DAY  </vt:lpstr>
      <vt:lpstr> FOLLOW - UP</vt:lpstr>
      <vt:lpstr>Other points to keep in mind…</vt:lpstr>
      <vt:lpstr>RETENTION</vt:lpstr>
      <vt:lpstr>RETENTION (Cont)</vt:lpstr>
      <vt:lpstr>RETENTION (Cont)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13C  Membership Program</dc:title>
  <dc:creator>ken marshall</dc:creator>
  <cp:lastModifiedBy>sherry bingamon</cp:lastModifiedBy>
  <cp:revision>155</cp:revision>
  <cp:lastPrinted>2019-10-14T13:15:57Z</cp:lastPrinted>
  <dcterms:created xsi:type="dcterms:W3CDTF">2005-02-18T22:15:18Z</dcterms:created>
  <dcterms:modified xsi:type="dcterms:W3CDTF">2021-12-08T16:30:41Z</dcterms:modified>
</cp:coreProperties>
</file>