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744" y="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B5B94-9382-47D3-BDFB-83C3CAC41890}"/>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B2C4AAA-FAFD-4E19-9A61-0B467973609A}"/>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78152818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3111535"/>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001EB-F1EA-446A-89C9-8FCE2160D65C}"/>
              </a:ext>
            </a:extLst>
          </p:cNvPr>
          <p:cNvSpPr>
            <a:spLocks noGrp="1"/>
          </p:cNvSpPr>
          <p:nvPr>
            <p:ph type="ctrTitle"/>
          </p:nvPr>
        </p:nvSpPr>
        <p:spPr>
          <a:xfrm>
            <a:off x="1524000" y="1223963"/>
            <a:ext cx="9144000" cy="3438348"/>
          </a:xfrm>
        </p:spPr>
        <p:txBody>
          <a:bodyPr/>
          <a:lstStyle/>
          <a:p>
            <a:r>
              <a:rPr lang="en-US" sz="4400" dirty="0"/>
              <a:t>CONSTITUTION</a:t>
            </a:r>
            <a:br>
              <a:rPr lang="en-US" sz="4400" dirty="0"/>
            </a:br>
            <a:r>
              <a:rPr lang="en-US" sz="4400" dirty="0"/>
              <a:t>AND</a:t>
            </a:r>
            <a:br>
              <a:rPr lang="en-US" sz="4400" dirty="0"/>
            </a:br>
            <a:r>
              <a:rPr lang="en-US" sz="4400" dirty="0"/>
              <a:t>BY-LAWS</a:t>
            </a:r>
          </a:p>
        </p:txBody>
      </p:sp>
      <p:sp>
        <p:nvSpPr>
          <p:cNvPr id="3" name="Subtitle 2">
            <a:extLst>
              <a:ext uri="{FF2B5EF4-FFF2-40B4-BE49-F238E27FC236}">
                <a16:creationId xmlns:a16="http://schemas.microsoft.com/office/drawing/2014/main" id="{BF65EB76-E909-4E7B-9F3D-C05892F94546}"/>
              </a:ext>
            </a:extLst>
          </p:cNvPr>
          <p:cNvSpPr>
            <a:spLocks noGrp="1"/>
          </p:cNvSpPr>
          <p:nvPr>
            <p:ph type="subTitle" idx="1"/>
          </p:nvPr>
        </p:nvSpPr>
        <p:spPr>
          <a:xfrm flipV="1">
            <a:off x="1524000" y="7394221"/>
            <a:ext cx="9144000" cy="237067"/>
          </a:xfrm>
        </p:spPr>
        <p:txBody>
          <a:bodyPr/>
          <a:lstStyle/>
          <a:p>
            <a:endParaRPr lang="en-US" dirty="0"/>
          </a:p>
        </p:txBody>
      </p:sp>
    </p:spTree>
    <p:extLst>
      <p:ext uri="{BB962C8B-B14F-4D97-AF65-F5344CB8AC3E}">
        <p14:creationId xmlns:p14="http://schemas.microsoft.com/office/powerpoint/2010/main" val="2841252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420C9-0791-4A45-815C-BA54125D6AF8}"/>
              </a:ext>
            </a:extLst>
          </p:cNvPr>
          <p:cNvSpPr>
            <a:spLocks noGrp="1"/>
          </p:cNvSpPr>
          <p:nvPr>
            <p:ph type="ctrTitle"/>
          </p:nvPr>
        </p:nvSpPr>
        <p:spPr>
          <a:xfrm>
            <a:off x="632748" y="983849"/>
            <a:ext cx="11428071" cy="2445152"/>
          </a:xfrm>
        </p:spPr>
        <p:txBody>
          <a:bodyPr/>
          <a:lstStyle/>
          <a:p>
            <a:br>
              <a:rPr lang="en-US" sz="4400" dirty="0"/>
            </a:br>
            <a:br>
              <a:rPr lang="en-US" sz="4400" dirty="0"/>
            </a:br>
            <a:br>
              <a:rPr lang="en-US" sz="4400" dirty="0"/>
            </a:br>
            <a:endParaRPr lang="en-US" sz="4400" dirty="0"/>
          </a:p>
        </p:txBody>
      </p:sp>
      <p:sp>
        <p:nvSpPr>
          <p:cNvPr id="3" name="Subtitle 2">
            <a:extLst>
              <a:ext uri="{FF2B5EF4-FFF2-40B4-BE49-F238E27FC236}">
                <a16:creationId xmlns:a16="http://schemas.microsoft.com/office/drawing/2014/main" id="{9DB0142A-F767-4E61-AD83-39E48B53A8E3}"/>
              </a:ext>
            </a:extLst>
          </p:cNvPr>
          <p:cNvSpPr>
            <a:spLocks noGrp="1"/>
          </p:cNvSpPr>
          <p:nvPr>
            <p:ph type="subTitle" idx="1"/>
          </p:nvPr>
        </p:nvSpPr>
        <p:spPr>
          <a:xfrm>
            <a:off x="1524000" y="2696901"/>
            <a:ext cx="9144000" cy="2549324"/>
          </a:xfrm>
        </p:spPr>
        <p:txBody>
          <a:bodyPr/>
          <a:lstStyle/>
          <a:p>
            <a:r>
              <a:rPr lang="en-US" dirty="0"/>
              <a:t>PRESENTED BY:</a:t>
            </a:r>
          </a:p>
          <a:p>
            <a:r>
              <a:rPr lang="en-US" dirty="0"/>
              <a:t>DISTRICT COMMITTEE CHAIR</a:t>
            </a:r>
          </a:p>
          <a:p>
            <a:r>
              <a:rPr lang="en-US" dirty="0"/>
              <a:t>PCC/PDG DON ROBINETTE</a:t>
            </a:r>
          </a:p>
        </p:txBody>
      </p:sp>
    </p:spTree>
    <p:extLst>
      <p:ext uri="{BB962C8B-B14F-4D97-AF65-F5344CB8AC3E}">
        <p14:creationId xmlns:p14="http://schemas.microsoft.com/office/powerpoint/2010/main" val="1350458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41E2B-20E2-47CC-8172-87FE3213C820}"/>
              </a:ext>
            </a:extLst>
          </p:cNvPr>
          <p:cNvSpPr>
            <a:spLocks noGrp="1"/>
          </p:cNvSpPr>
          <p:nvPr>
            <p:ph type="ctrTitle"/>
          </p:nvPr>
        </p:nvSpPr>
        <p:spPr>
          <a:xfrm>
            <a:off x="1632030" y="-1215342"/>
            <a:ext cx="9035970" cy="5254907"/>
          </a:xfrm>
        </p:spPr>
        <p:txBody>
          <a:bodyPr/>
          <a:lstStyle/>
          <a:p>
            <a:r>
              <a:rPr lang="en-US" sz="3200" dirty="0"/>
              <a:t>GOALS:</a:t>
            </a:r>
            <a:br>
              <a:rPr lang="en-US" sz="3200" dirty="0"/>
            </a:br>
            <a:br>
              <a:rPr lang="en-US" sz="3200" dirty="0"/>
            </a:br>
            <a:r>
              <a:rPr lang="en-US" sz="3200" dirty="0"/>
              <a:t>TO PLAY A CONSTRUCTIVE ROLE IN MD 13 CONSTITUTION AND BYLAWS INFORMATION AND TO ENHANCE AWARENESS OF MD 13 CONSTITUDTIONAL ISSUES AMONG ALL LIONS.</a:t>
            </a:r>
          </a:p>
        </p:txBody>
      </p:sp>
      <p:sp>
        <p:nvSpPr>
          <p:cNvPr id="3" name="Subtitle 2">
            <a:extLst>
              <a:ext uri="{FF2B5EF4-FFF2-40B4-BE49-F238E27FC236}">
                <a16:creationId xmlns:a16="http://schemas.microsoft.com/office/drawing/2014/main" id="{47E3C3B6-C58E-4C9B-9D9D-D839A2121362}"/>
              </a:ext>
            </a:extLst>
          </p:cNvPr>
          <p:cNvSpPr>
            <a:spLocks noGrp="1"/>
          </p:cNvSpPr>
          <p:nvPr>
            <p:ph type="subTitle" idx="1"/>
          </p:nvPr>
        </p:nvSpPr>
        <p:spPr>
          <a:xfrm>
            <a:off x="1524000" y="7581417"/>
            <a:ext cx="9144000" cy="289367"/>
          </a:xfrm>
        </p:spPr>
        <p:txBody>
          <a:bodyPr/>
          <a:lstStyle/>
          <a:p>
            <a:endParaRPr lang="en-US" dirty="0"/>
          </a:p>
        </p:txBody>
      </p:sp>
    </p:spTree>
    <p:extLst>
      <p:ext uri="{BB962C8B-B14F-4D97-AF65-F5344CB8AC3E}">
        <p14:creationId xmlns:p14="http://schemas.microsoft.com/office/powerpoint/2010/main" val="2833271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3D65F-90D7-43F1-85FB-FF27888AF5E5}"/>
              </a:ext>
            </a:extLst>
          </p:cNvPr>
          <p:cNvSpPr>
            <a:spLocks noGrp="1"/>
          </p:cNvSpPr>
          <p:nvPr>
            <p:ph type="ctrTitle"/>
          </p:nvPr>
        </p:nvSpPr>
        <p:spPr>
          <a:xfrm>
            <a:off x="1524000" y="1794076"/>
            <a:ext cx="9144000" cy="4571999"/>
          </a:xfrm>
        </p:spPr>
        <p:txBody>
          <a:bodyPr/>
          <a:lstStyle/>
          <a:p>
            <a:br>
              <a:rPr lang="en-US" sz="3200" dirty="0"/>
            </a:br>
            <a:r>
              <a:rPr lang="en-US" sz="3200" dirty="0"/>
              <a:t>EXPECTATIONS:</a:t>
            </a:r>
            <a:br>
              <a:rPr lang="en-US" sz="3200" dirty="0"/>
            </a:br>
            <a:br>
              <a:rPr lang="en-US" sz="3200" dirty="0"/>
            </a:br>
            <a:r>
              <a:rPr lang="en-US" sz="3200" dirty="0"/>
              <a:t>1. Attend and participate in all meetings of the MD 13 Constitution and By-laws Committee</a:t>
            </a:r>
            <a:br>
              <a:rPr lang="en-US" sz="3200" dirty="0"/>
            </a:br>
            <a:r>
              <a:rPr lang="en-US" sz="3200" dirty="0"/>
              <a:t>2. Consult regularly with the District Governor and Vice District Governors regarding issues considered by the Constitution and By-laws committee</a:t>
            </a:r>
            <a:br>
              <a:rPr lang="en-US" sz="3200" dirty="0"/>
            </a:br>
            <a:br>
              <a:rPr lang="en-US" sz="3200" dirty="0"/>
            </a:br>
            <a:br>
              <a:rPr lang="en-US" sz="3200" dirty="0"/>
            </a:br>
            <a:br>
              <a:rPr lang="en-US" sz="3200" dirty="0"/>
            </a:br>
            <a:br>
              <a:rPr lang="en-US" sz="3200" dirty="0"/>
            </a:br>
            <a:endParaRPr lang="en-US" sz="3200" dirty="0"/>
          </a:p>
        </p:txBody>
      </p:sp>
      <p:sp>
        <p:nvSpPr>
          <p:cNvPr id="3" name="Subtitle 2">
            <a:extLst>
              <a:ext uri="{FF2B5EF4-FFF2-40B4-BE49-F238E27FC236}">
                <a16:creationId xmlns:a16="http://schemas.microsoft.com/office/drawing/2014/main" id="{8F5A2C72-E061-428E-97F4-C1C557D67AC5}"/>
              </a:ext>
            </a:extLst>
          </p:cNvPr>
          <p:cNvSpPr>
            <a:spLocks noGrp="1"/>
          </p:cNvSpPr>
          <p:nvPr>
            <p:ph type="subTitle" idx="1"/>
          </p:nvPr>
        </p:nvSpPr>
        <p:spPr>
          <a:xfrm>
            <a:off x="1524000" y="7234175"/>
            <a:ext cx="9144000" cy="312518"/>
          </a:xfrm>
        </p:spPr>
        <p:txBody>
          <a:bodyPr/>
          <a:lstStyle/>
          <a:p>
            <a:endParaRPr lang="en-US" dirty="0"/>
          </a:p>
        </p:txBody>
      </p:sp>
    </p:spTree>
    <p:extLst>
      <p:ext uri="{BB962C8B-B14F-4D97-AF65-F5344CB8AC3E}">
        <p14:creationId xmlns:p14="http://schemas.microsoft.com/office/powerpoint/2010/main" val="1567748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917B3-D55C-4770-89F0-51FCA2ADF201}"/>
              </a:ext>
            </a:extLst>
          </p:cNvPr>
          <p:cNvSpPr>
            <a:spLocks noGrp="1"/>
          </p:cNvSpPr>
          <p:nvPr>
            <p:ph type="ctrTitle"/>
          </p:nvPr>
        </p:nvSpPr>
        <p:spPr>
          <a:xfrm>
            <a:off x="1473843" y="486137"/>
            <a:ext cx="9144000" cy="5558682"/>
          </a:xfrm>
        </p:spPr>
        <p:txBody>
          <a:bodyPr/>
          <a:lstStyle/>
          <a:p>
            <a:r>
              <a:rPr lang="en-US" sz="3200" dirty="0"/>
              <a:t>3. Promote awareness of the function of and issues before the committee among all lions through newsletter articles, club and zone meetings </a:t>
            </a:r>
            <a:r>
              <a:rPr lang="en-US" sz="3200" dirty="0" err="1"/>
              <a:t>presentations,etc</a:t>
            </a:r>
            <a:r>
              <a:rPr lang="en-US" sz="3200" dirty="0"/>
              <a:t>.</a:t>
            </a:r>
            <a:br>
              <a:rPr lang="en-US" sz="3200" dirty="0"/>
            </a:br>
            <a:r>
              <a:rPr lang="en-US" sz="3200" dirty="0"/>
              <a:t>4. Solicit the opinion of any and all lions concerning issues before the Constitution and By-laws committee.</a:t>
            </a:r>
            <a:br>
              <a:rPr lang="en-US" sz="3200" dirty="0"/>
            </a:br>
            <a:br>
              <a:rPr lang="en-US" sz="3200" dirty="0"/>
            </a:br>
            <a:br>
              <a:rPr lang="en-US" sz="3200" dirty="0"/>
            </a:br>
            <a:br>
              <a:rPr lang="en-US" sz="3200" dirty="0"/>
            </a:br>
            <a:endParaRPr lang="en-US" sz="3200" dirty="0"/>
          </a:p>
        </p:txBody>
      </p:sp>
      <p:sp>
        <p:nvSpPr>
          <p:cNvPr id="3" name="Subtitle 2">
            <a:extLst>
              <a:ext uri="{FF2B5EF4-FFF2-40B4-BE49-F238E27FC236}">
                <a16:creationId xmlns:a16="http://schemas.microsoft.com/office/drawing/2014/main" id="{8843A851-5EC1-4C71-B316-FBA05F5DA278}"/>
              </a:ext>
            </a:extLst>
          </p:cNvPr>
          <p:cNvSpPr>
            <a:spLocks noGrp="1"/>
          </p:cNvSpPr>
          <p:nvPr>
            <p:ph type="subTitle" idx="1"/>
          </p:nvPr>
        </p:nvSpPr>
        <p:spPr>
          <a:xfrm>
            <a:off x="1524000" y="7535117"/>
            <a:ext cx="9144000" cy="266219"/>
          </a:xfrm>
        </p:spPr>
        <p:txBody>
          <a:bodyPr/>
          <a:lstStyle/>
          <a:p>
            <a:endParaRPr lang="en-US"/>
          </a:p>
        </p:txBody>
      </p:sp>
    </p:spTree>
    <p:extLst>
      <p:ext uri="{BB962C8B-B14F-4D97-AF65-F5344CB8AC3E}">
        <p14:creationId xmlns:p14="http://schemas.microsoft.com/office/powerpoint/2010/main" val="3654534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9ACCF-4E37-442F-B7DD-9059F5ECE56E}"/>
              </a:ext>
            </a:extLst>
          </p:cNvPr>
          <p:cNvSpPr>
            <a:spLocks noGrp="1"/>
          </p:cNvSpPr>
          <p:nvPr>
            <p:ph type="ctrTitle"/>
          </p:nvPr>
        </p:nvSpPr>
        <p:spPr>
          <a:xfrm>
            <a:off x="1396679" y="1967697"/>
            <a:ext cx="9144000" cy="2847372"/>
          </a:xfrm>
        </p:spPr>
        <p:txBody>
          <a:bodyPr/>
          <a:lstStyle/>
          <a:p>
            <a:r>
              <a:rPr lang="en-US" sz="3200" dirty="0"/>
              <a:t>5. Assist the District Governor in promotion of attendance at the State Convention</a:t>
            </a:r>
            <a:br>
              <a:rPr lang="en-US" sz="3200" dirty="0"/>
            </a:br>
            <a:r>
              <a:rPr lang="en-US" sz="3200" dirty="0"/>
              <a:t>6. Report on Constitution and By-laws activities at all cabinet meetings and district convention</a:t>
            </a:r>
          </a:p>
        </p:txBody>
      </p:sp>
      <p:sp>
        <p:nvSpPr>
          <p:cNvPr id="3" name="Subtitle 2">
            <a:extLst>
              <a:ext uri="{FF2B5EF4-FFF2-40B4-BE49-F238E27FC236}">
                <a16:creationId xmlns:a16="http://schemas.microsoft.com/office/drawing/2014/main" id="{2925E449-17B7-48CE-9D5D-D57FC1D9D680}"/>
              </a:ext>
            </a:extLst>
          </p:cNvPr>
          <p:cNvSpPr>
            <a:spLocks noGrp="1"/>
          </p:cNvSpPr>
          <p:nvPr>
            <p:ph type="subTitle" idx="1"/>
          </p:nvPr>
        </p:nvSpPr>
        <p:spPr>
          <a:xfrm>
            <a:off x="1524000" y="7384648"/>
            <a:ext cx="9144000" cy="983848"/>
          </a:xfrm>
        </p:spPr>
        <p:txBody>
          <a:bodyPr/>
          <a:lstStyle/>
          <a:p>
            <a:endParaRPr lang="en-US" dirty="0"/>
          </a:p>
        </p:txBody>
      </p:sp>
    </p:spTree>
    <p:extLst>
      <p:ext uri="{BB962C8B-B14F-4D97-AF65-F5344CB8AC3E}">
        <p14:creationId xmlns:p14="http://schemas.microsoft.com/office/powerpoint/2010/main" val="30796150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178</Words>
  <Application>Microsoft Office PowerPoint</Application>
  <PresentationFormat>Widescreen</PresentationFormat>
  <Paragraphs>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CONSTITUTION AND BY-LAWS</vt:lpstr>
      <vt:lpstr>   </vt:lpstr>
      <vt:lpstr>GOALS:  TO PLAY A CONSTRUCTIVE ROLE IN MD 13 CONSTITUTION AND BYLAWS INFORMATION AND TO ENHANCE AWARENESS OF MD 13 CONSTITUDTIONAL ISSUES AMONG ALL LIONS.</vt:lpstr>
      <vt:lpstr> EXPECTATIONS:  1. Attend and participate in all meetings of the MD 13 Constitution and By-laws Committee 2. Consult regularly with the District Governor and Vice District Governors regarding issues considered by the Constitution and By-laws committee     </vt:lpstr>
      <vt:lpstr>3. Promote awareness of the function of and issues before the committee among all lions through newsletter articles, club and zone meetings presentations,etc. 4. Solicit the opinion of any and all lions concerning issues before the Constitution and By-laws committee.    </vt:lpstr>
      <vt:lpstr>5. Assist the District Governor in promotion of attendance at the State Convention 6. Report on Constitution and By-laws activities at all cabinet meetings and district convention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 AND BY-LAWS</dc:title>
  <dc:creator>Ray Byers</dc:creator>
  <cp:lastModifiedBy>Ray Byers</cp:lastModifiedBy>
  <cp:revision>1</cp:revision>
  <dcterms:created xsi:type="dcterms:W3CDTF">2021-12-08T18:00:47Z</dcterms:created>
  <dcterms:modified xsi:type="dcterms:W3CDTF">2021-12-08T18:23:29Z</dcterms:modified>
</cp:coreProperties>
</file>